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69" r:id="rId5"/>
    <p:sldId id="262" r:id="rId6"/>
    <p:sldId id="264" r:id="rId7"/>
    <p:sldId id="268" r:id="rId8"/>
    <p:sldId id="265" r:id="rId9"/>
    <p:sldId id="266" r:id="rId10"/>
    <p:sldId id="267" r:id="rId11"/>
    <p:sldId id="260" r:id="rId12"/>
    <p:sldId id="263" r:id="rId13"/>
    <p:sldId id="25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559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146DDD-FBFC-BF4B-B50C-025D151112DD}" v="259" dt="2024-02-26T09:32:38.8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271"/>
  </p:normalViewPr>
  <p:slideViewPr>
    <p:cSldViewPr snapToGrid="0">
      <p:cViewPr varScale="1">
        <p:scale>
          <a:sx n="74" d="100"/>
          <a:sy n="74" d="100"/>
        </p:scale>
        <p:origin x="35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24911-EE80-90E3-9D75-F74DB5692CF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AU"/>
          </a:p>
        </p:txBody>
      </p:sp>
      <p:sp>
        <p:nvSpPr>
          <p:cNvPr id="3" name="Subtitle 2">
            <a:extLst>
              <a:ext uri="{FF2B5EF4-FFF2-40B4-BE49-F238E27FC236}">
                <a16:creationId xmlns:a16="http://schemas.microsoft.com/office/drawing/2014/main" id="{C209B8FF-D297-ABBA-725C-FA365D1EFD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AU"/>
          </a:p>
        </p:txBody>
      </p:sp>
      <p:sp>
        <p:nvSpPr>
          <p:cNvPr id="4" name="Date Placeholder 3">
            <a:extLst>
              <a:ext uri="{FF2B5EF4-FFF2-40B4-BE49-F238E27FC236}">
                <a16:creationId xmlns:a16="http://schemas.microsoft.com/office/drawing/2014/main" id="{92681657-C4CC-63E5-A8BD-39AACB1BDFD2}"/>
              </a:ext>
            </a:extLst>
          </p:cNvPr>
          <p:cNvSpPr>
            <a:spLocks noGrp="1"/>
          </p:cNvSpPr>
          <p:nvPr>
            <p:ph type="dt" sz="half" idx="10"/>
          </p:nvPr>
        </p:nvSpPr>
        <p:spPr/>
        <p:txBody>
          <a:bodyPr/>
          <a:lstStyle/>
          <a:p>
            <a:fld id="{E87ED9D4-C742-7B4B-9049-41D00C7F9B9E}" type="datetimeFigureOut">
              <a:rPr lang="en-AU" smtClean="0"/>
              <a:t>26/02/2024</a:t>
            </a:fld>
            <a:endParaRPr lang="en-AU"/>
          </a:p>
        </p:txBody>
      </p:sp>
      <p:sp>
        <p:nvSpPr>
          <p:cNvPr id="5" name="Footer Placeholder 4">
            <a:extLst>
              <a:ext uri="{FF2B5EF4-FFF2-40B4-BE49-F238E27FC236}">
                <a16:creationId xmlns:a16="http://schemas.microsoft.com/office/drawing/2014/main" id="{AB832C66-DB74-40C7-0D2E-30378854778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C9011B4-A50C-1A64-2E20-D723734B5965}"/>
              </a:ext>
            </a:extLst>
          </p:cNvPr>
          <p:cNvSpPr>
            <a:spLocks noGrp="1"/>
          </p:cNvSpPr>
          <p:nvPr>
            <p:ph type="sldNum" sz="quarter" idx="12"/>
          </p:nvPr>
        </p:nvSpPr>
        <p:spPr/>
        <p:txBody>
          <a:bodyPr/>
          <a:lstStyle/>
          <a:p>
            <a:fld id="{A660808C-CB15-054F-8DF4-B0F53AA802AC}" type="slidenum">
              <a:rPr lang="en-AU" smtClean="0"/>
              <a:t>‹#›</a:t>
            </a:fld>
            <a:endParaRPr lang="en-AU"/>
          </a:p>
        </p:txBody>
      </p:sp>
    </p:spTree>
    <p:extLst>
      <p:ext uri="{BB962C8B-B14F-4D97-AF65-F5344CB8AC3E}">
        <p14:creationId xmlns:p14="http://schemas.microsoft.com/office/powerpoint/2010/main" val="2653013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71734-2B12-8911-5CF3-C8E77457BB66}"/>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FC0A266C-6EEF-7BDE-81B0-0916FD0DFC2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62B293DB-C64C-4B1A-B4D7-84B9B154A073}"/>
              </a:ext>
            </a:extLst>
          </p:cNvPr>
          <p:cNvSpPr>
            <a:spLocks noGrp="1"/>
          </p:cNvSpPr>
          <p:nvPr>
            <p:ph type="dt" sz="half" idx="10"/>
          </p:nvPr>
        </p:nvSpPr>
        <p:spPr/>
        <p:txBody>
          <a:bodyPr/>
          <a:lstStyle/>
          <a:p>
            <a:fld id="{E87ED9D4-C742-7B4B-9049-41D00C7F9B9E}" type="datetimeFigureOut">
              <a:rPr lang="en-AU" smtClean="0"/>
              <a:t>26/02/2024</a:t>
            </a:fld>
            <a:endParaRPr lang="en-AU"/>
          </a:p>
        </p:txBody>
      </p:sp>
      <p:sp>
        <p:nvSpPr>
          <p:cNvPr id="5" name="Footer Placeholder 4">
            <a:extLst>
              <a:ext uri="{FF2B5EF4-FFF2-40B4-BE49-F238E27FC236}">
                <a16:creationId xmlns:a16="http://schemas.microsoft.com/office/drawing/2014/main" id="{E4CB621D-77EB-AB28-32D7-3388653B6BA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EB137C3C-9A9F-2219-BD22-1C6CF1281E0C}"/>
              </a:ext>
            </a:extLst>
          </p:cNvPr>
          <p:cNvSpPr>
            <a:spLocks noGrp="1"/>
          </p:cNvSpPr>
          <p:nvPr>
            <p:ph type="sldNum" sz="quarter" idx="12"/>
          </p:nvPr>
        </p:nvSpPr>
        <p:spPr/>
        <p:txBody>
          <a:bodyPr/>
          <a:lstStyle/>
          <a:p>
            <a:fld id="{A660808C-CB15-054F-8DF4-B0F53AA802AC}" type="slidenum">
              <a:rPr lang="en-AU" smtClean="0"/>
              <a:t>‹#›</a:t>
            </a:fld>
            <a:endParaRPr lang="en-AU"/>
          </a:p>
        </p:txBody>
      </p:sp>
    </p:spTree>
    <p:extLst>
      <p:ext uri="{BB962C8B-B14F-4D97-AF65-F5344CB8AC3E}">
        <p14:creationId xmlns:p14="http://schemas.microsoft.com/office/powerpoint/2010/main" val="761447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F06288-6079-6A9E-77EE-0CF3A0AB4D4F}"/>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17F6CC27-84F1-5EFF-69CF-DC4C7EF2DC3E}"/>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C8A0982E-DA7C-DD43-2AE3-B55D0CAB3C8E}"/>
              </a:ext>
            </a:extLst>
          </p:cNvPr>
          <p:cNvSpPr>
            <a:spLocks noGrp="1"/>
          </p:cNvSpPr>
          <p:nvPr>
            <p:ph type="dt" sz="half" idx="10"/>
          </p:nvPr>
        </p:nvSpPr>
        <p:spPr/>
        <p:txBody>
          <a:bodyPr/>
          <a:lstStyle/>
          <a:p>
            <a:fld id="{E87ED9D4-C742-7B4B-9049-41D00C7F9B9E}" type="datetimeFigureOut">
              <a:rPr lang="en-AU" smtClean="0"/>
              <a:t>26/02/2024</a:t>
            </a:fld>
            <a:endParaRPr lang="en-AU"/>
          </a:p>
        </p:txBody>
      </p:sp>
      <p:sp>
        <p:nvSpPr>
          <p:cNvPr id="5" name="Footer Placeholder 4">
            <a:extLst>
              <a:ext uri="{FF2B5EF4-FFF2-40B4-BE49-F238E27FC236}">
                <a16:creationId xmlns:a16="http://schemas.microsoft.com/office/drawing/2014/main" id="{C217EAFB-082E-8946-67A2-8B082A5E5232}"/>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B59598E-F114-8361-8532-77451F067616}"/>
              </a:ext>
            </a:extLst>
          </p:cNvPr>
          <p:cNvSpPr>
            <a:spLocks noGrp="1"/>
          </p:cNvSpPr>
          <p:nvPr>
            <p:ph type="sldNum" sz="quarter" idx="12"/>
          </p:nvPr>
        </p:nvSpPr>
        <p:spPr/>
        <p:txBody>
          <a:bodyPr/>
          <a:lstStyle/>
          <a:p>
            <a:fld id="{A660808C-CB15-054F-8DF4-B0F53AA802AC}" type="slidenum">
              <a:rPr lang="en-AU" smtClean="0"/>
              <a:t>‹#›</a:t>
            </a:fld>
            <a:endParaRPr lang="en-AU"/>
          </a:p>
        </p:txBody>
      </p:sp>
    </p:spTree>
    <p:extLst>
      <p:ext uri="{BB962C8B-B14F-4D97-AF65-F5344CB8AC3E}">
        <p14:creationId xmlns:p14="http://schemas.microsoft.com/office/powerpoint/2010/main" val="90175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A3297-9951-463B-D245-98BC983F9EF0}"/>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87C0A5AF-95DE-0462-80FD-27F7F6C47C5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EFD78F0C-DDA2-173C-F49F-443E07B18FA3}"/>
              </a:ext>
            </a:extLst>
          </p:cNvPr>
          <p:cNvSpPr>
            <a:spLocks noGrp="1"/>
          </p:cNvSpPr>
          <p:nvPr>
            <p:ph type="dt" sz="half" idx="10"/>
          </p:nvPr>
        </p:nvSpPr>
        <p:spPr/>
        <p:txBody>
          <a:bodyPr/>
          <a:lstStyle/>
          <a:p>
            <a:fld id="{E87ED9D4-C742-7B4B-9049-41D00C7F9B9E}" type="datetimeFigureOut">
              <a:rPr lang="en-AU" smtClean="0"/>
              <a:t>26/02/2024</a:t>
            </a:fld>
            <a:endParaRPr lang="en-AU"/>
          </a:p>
        </p:txBody>
      </p:sp>
      <p:sp>
        <p:nvSpPr>
          <p:cNvPr id="5" name="Footer Placeholder 4">
            <a:extLst>
              <a:ext uri="{FF2B5EF4-FFF2-40B4-BE49-F238E27FC236}">
                <a16:creationId xmlns:a16="http://schemas.microsoft.com/office/drawing/2014/main" id="{9E0161D1-B443-C95F-AD3D-E3F44A760BE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798584A-7E97-79E0-451A-1E6A268358D0}"/>
              </a:ext>
            </a:extLst>
          </p:cNvPr>
          <p:cNvSpPr>
            <a:spLocks noGrp="1"/>
          </p:cNvSpPr>
          <p:nvPr>
            <p:ph type="sldNum" sz="quarter" idx="12"/>
          </p:nvPr>
        </p:nvSpPr>
        <p:spPr/>
        <p:txBody>
          <a:bodyPr/>
          <a:lstStyle/>
          <a:p>
            <a:fld id="{A660808C-CB15-054F-8DF4-B0F53AA802AC}" type="slidenum">
              <a:rPr lang="en-AU" smtClean="0"/>
              <a:t>‹#›</a:t>
            </a:fld>
            <a:endParaRPr lang="en-AU"/>
          </a:p>
        </p:txBody>
      </p:sp>
    </p:spTree>
    <p:extLst>
      <p:ext uri="{BB962C8B-B14F-4D97-AF65-F5344CB8AC3E}">
        <p14:creationId xmlns:p14="http://schemas.microsoft.com/office/powerpoint/2010/main" val="3323422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E8106-0E9A-ED00-3C5C-C36706B6F5E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5B5B859C-9E97-1CD8-BB29-E3E3581D10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C7750EF-8499-AA4D-B2E9-148509405C41}"/>
              </a:ext>
            </a:extLst>
          </p:cNvPr>
          <p:cNvSpPr>
            <a:spLocks noGrp="1"/>
          </p:cNvSpPr>
          <p:nvPr>
            <p:ph type="dt" sz="half" idx="10"/>
          </p:nvPr>
        </p:nvSpPr>
        <p:spPr/>
        <p:txBody>
          <a:bodyPr/>
          <a:lstStyle/>
          <a:p>
            <a:fld id="{E87ED9D4-C742-7B4B-9049-41D00C7F9B9E}" type="datetimeFigureOut">
              <a:rPr lang="en-AU" smtClean="0"/>
              <a:t>26/02/2024</a:t>
            </a:fld>
            <a:endParaRPr lang="en-AU"/>
          </a:p>
        </p:txBody>
      </p:sp>
      <p:sp>
        <p:nvSpPr>
          <p:cNvPr id="5" name="Footer Placeholder 4">
            <a:extLst>
              <a:ext uri="{FF2B5EF4-FFF2-40B4-BE49-F238E27FC236}">
                <a16:creationId xmlns:a16="http://schemas.microsoft.com/office/drawing/2014/main" id="{367D8AED-4249-0FE4-025B-3FD3EF0327C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5DF5597-7272-C931-8CF4-BDDACC70B9CC}"/>
              </a:ext>
            </a:extLst>
          </p:cNvPr>
          <p:cNvSpPr>
            <a:spLocks noGrp="1"/>
          </p:cNvSpPr>
          <p:nvPr>
            <p:ph type="sldNum" sz="quarter" idx="12"/>
          </p:nvPr>
        </p:nvSpPr>
        <p:spPr/>
        <p:txBody>
          <a:bodyPr/>
          <a:lstStyle/>
          <a:p>
            <a:fld id="{A660808C-CB15-054F-8DF4-B0F53AA802AC}" type="slidenum">
              <a:rPr lang="en-AU" smtClean="0"/>
              <a:t>‹#›</a:t>
            </a:fld>
            <a:endParaRPr lang="en-AU"/>
          </a:p>
        </p:txBody>
      </p:sp>
    </p:spTree>
    <p:extLst>
      <p:ext uri="{BB962C8B-B14F-4D97-AF65-F5344CB8AC3E}">
        <p14:creationId xmlns:p14="http://schemas.microsoft.com/office/powerpoint/2010/main" val="2160284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8EAAD-91A0-4E27-A9F4-33380108BB44}"/>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EC1EEE6D-3EA1-11D7-A185-CCA15B2A20F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9EA380AD-74A8-6253-53D0-9DE856F192D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D382E5C0-9609-4CA2-3A2B-29425EB3C8A8}"/>
              </a:ext>
            </a:extLst>
          </p:cNvPr>
          <p:cNvSpPr>
            <a:spLocks noGrp="1"/>
          </p:cNvSpPr>
          <p:nvPr>
            <p:ph type="dt" sz="half" idx="10"/>
          </p:nvPr>
        </p:nvSpPr>
        <p:spPr/>
        <p:txBody>
          <a:bodyPr/>
          <a:lstStyle/>
          <a:p>
            <a:fld id="{E87ED9D4-C742-7B4B-9049-41D00C7F9B9E}" type="datetimeFigureOut">
              <a:rPr lang="en-AU" smtClean="0"/>
              <a:t>26/02/2024</a:t>
            </a:fld>
            <a:endParaRPr lang="en-AU"/>
          </a:p>
        </p:txBody>
      </p:sp>
      <p:sp>
        <p:nvSpPr>
          <p:cNvPr id="6" name="Footer Placeholder 5">
            <a:extLst>
              <a:ext uri="{FF2B5EF4-FFF2-40B4-BE49-F238E27FC236}">
                <a16:creationId xmlns:a16="http://schemas.microsoft.com/office/drawing/2014/main" id="{3E274803-C8FD-9567-B698-33288738C5E0}"/>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BB84A1A6-86BE-1135-5039-C8DC13945B18}"/>
              </a:ext>
            </a:extLst>
          </p:cNvPr>
          <p:cNvSpPr>
            <a:spLocks noGrp="1"/>
          </p:cNvSpPr>
          <p:nvPr>
            <p:ph type="sldNum" sz="quarter" idx="12"/>
          </p:nvPr>
        </p:nvSpPr>
        <p:spPr/>
        <p:txBody>
          <a:bodyPr/>
          <a:lstStyle/>
          <a:p>
            <a:fld id="{A660808C-CB15-054F-8DF4-B0F53AA802AC}" type="slidenum">
              <a:rPr lang="en-AU" smtClean="0"/>
              <a:t>‹#›</a:t>
            </a:fld>
            <a:endParaRPr lang="en-AU"/>
          </a:p>
        </p:txBody>
      </p:sp>
    </p:spTree>
    <p:extLst>
      <p:ext uri="{BB962C8B-B14F-4D97-AF65-F5344CB8AC3E}">
        <p14:creationId xmlns:p14="http://schemas.microsoft.com/office/powerpoint/2010/main" val="3460282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D66E3-7B61-8064-DD21-F1DFF351B20D}"/>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E935BDA2-85D2-767B-8935-97EF348095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3DA59B0-6927-2235-C6FE-D6BA36A09F3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143DAA2C-59A2-C1D7-3D78-0A0A4B8424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5804F8A-E90F-6792-DA7D-FC32DDB5660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ADCC3AE0-40B1-3E39-97E8-B4D354CE4761}"/>
              </a:ext>
            </a:extLst>
          </p:cNvPr>
          <p:cNvSpPr>
            <a:spLocks noGrp="1"/>
          </p:cNvSpPr>
          <p:nvPr>
            <p:ph type="dt" sz="half" idx="10"/>
          </p:nvPr>
        </p:nvSpPr>
        <p:spPr/>
        <p:txBody>
          <a:bodyPr/>
          <a:lstStyle/>
          <a:p>
            <a:fld id="{E87ED9D4-C742-7B4B-9049-41D00C7F9B9E}" type="datetimeFigureOut">
              <a:rPr lang="en-AU" smtClean="0"/>
              <a:t>26/02/2024</a:t>
            </a:fld>
            <a:endParaRPr lang="en-AU"/>
          </a:p>
        </p:txBody>
      </p:sp>
      <p:sp>
        <p:nvSpPr>
          <p:cNvPr id="8" name="Footer Placeholder 7">
            <a:extLst>
              <a:ext uri="{FF2B5EF4-FFF2-40B4-BE49-F238E27FC236}">
                <a16:creationId xmlns:a16="http://schemas.microsoft.com/office/drawing/2014/main" id="{34B8141C-5B3D-9DF0-2577-A22816F9E145}"/>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BE5F728B-4E83-AC8B-A27A-702A38B2990C}"/>
              </a:ext>
            </a:extLst>
          </p:cNvPr>
          <p:cNvSpPr>
            <a:spLocks noGrp="1"/>
          </p:cNvSpPr>
          <p:nvPr>
            <p:ph type="sldNum" sz="quarter" idx="12"/>
          </p:nvPr>
        </p:nvSpPr>
        <p:spPr/>
        <p:txBody>
          <a:bodyPr/>
          <a:lstStyle/>
          <a:p>
            <a:fld id="{A660808C-CB15-054F-8DF4-B0F53AA802AC}" type="slidenum">
              <a:rPr lang="en-AU" smtClean="0"/>
              <a:t>‹#›</a:t>
            </a:fld>
            <a:endParaRPr lang="en-AU"/>
          </a:p>
        </p:txBody>
      </p:sp>
    </p:spTree>
    <p:extLst>
      <p:ext uri="{BB962C8B-B14F-4D97-AF65-F5344CB8AC3E}">
        <p14:creationId xmlns:p14="http://schemas.microsoft.com/office/powerpoint/2010/main" val="2609748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4ECBA-518C-9DB3-B120-BBF792DE3890}"/>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415ABB70-DEDF-949D-065A-EAC1A4EAF58C}"/>
              </a:ext>
            </a:extLst>
          </p:cNvPr>
          <p:cNvSpPr>
            <a:spLocks noGrp="1"/>
          </p:cNvSpPr>
          <p:nvPr>
            <p:ph type="dt" sz="half" idx="10"/>
          </p:nvPr>
        </p:nvSpPr>
        <p:spPr/>
        <p:txBody>
          <a:bodyPr/>
          <a:lstStyle/>
          <a:p>
            <a:fld id="{E87ED9D4-C742-7B4B-9049-41D00C7F9B9E}" type="datetimeFigureOut">
              <a:rPr lang="en-AU" smtClean="0"/>
              <a:t>26/02/2024</a:t>
            </a:fld>
            <a:endParaRPr lang="en-AU"/>
          </a:p>
        </p:txBody>
      </p:sp>
      <p:sp>
        <p:nvSpPr>
          <p:cNvPr id="4" name="Footer Placeholder 3">
            <a:extLst>
              <a:ext uri="{FF2B5EF4-FFF2-40B4-BE49-F238E27FC236}">
                <a16:creationId xmlns:a16="http://schemas.microsoft.com/office/drawing/2014/main" id="{CF938975-2C38-33E2-7D6D-C9B04BDC7CB1}"/>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F3101DE3-F389-8D51-E954-8CAA8E40D08A}"/>
              </a:ext>
            </a:extLst>
          </p:cNvPr>
          <p:cNvSpPr>
            <a:spLocks noGrp="1"/>
          </p:cNvSpPr>
          <p:nvPr>
            <p:ph type="sldNum" sz="quarter" idx="12"/>
          </p:nvPr>
        </p:nvSpPr>
        <p:spPr/>
        <p:txBody>
          <a:bodyPr/>
          <a:lstStyle/>
          <a:p>
            <a:fld id="{A660808C-CB15-054F-8DF4-B0F53AA802AC}" type="slidenum">
              <a:rPr lang="en-AU" smtClean="0"/>
              <a:t>‹#›</a:t>
            </a:fld>
            <a:endParaRPr lang="en-AU"/>
          </a:p>
        </p:txBody>
      </p:sp>
    </p:spTree>
    <p:extLst>
      <p:ext uri="{BB962C8B-B14F-4D97-AF65-F5344CB8AC3E}">
        <p14:creationId xmlns:p14="http://schemas.microsoft.com/office/powerpoint/2010/main" val="3073276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42D55C-B7CB-40D6-42D6-2A948601FC73}"/>
              </a:ext>
            </a:extLst>
          </p:cNvPr>
          <p:cNvSpPr>
            <a:spLocks noGrp="1"/>
          </p:cNvSpPr>
          <p:nvPr>
            <p:ph type="dt" sz="half" idx="10"/>
          </p:nvPr>
        </p:nvSpPr>
        <p:spPr/>
        <p:txBody>
          <a:bodyPr/>
          <a:lstStyle/>
          <a:p>
            <a:fld id="{E87ED9D4-C742-7B4B-9049-41D00C7F9B9E}" type="datetimeFigureOut">
              <a:rPr lang="en-AU" smtClean="0"/>
              <a:t>26/02/2024</a:t>
            </a:fld>
            <a:endParaRPr lang="en-AU"/>
          </a:p>
        </p:txBody>
      </p:sp>
      <p:sp>
        <p:nvSpPr>
          <p:cNvPr id="3" name="Footer Placeholder 2">
            <a:extLst>
              <a:ext uri="{FF2B5EF4-FFF2-40B4-BE49-F238E27FC236}">
                <a16:creationId xmlns:a16="http://schemas.microsoft.com/office/drawing/2014/main" id="{69398DE8-DA41-65E6-791A-F18AE6AB068D}"/>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E86C0E0F-8153-98C6-524F-704995727D92}"/>
              </a:ext>
            </a:extLst>
          </p:cNvPr>
          <p:cNvSpPr>
            <a:spLocks noGrp="1"/>
          </p:cNvSpPr>
          <p:nvPr>
            <p:ph type="sldNum" sz="quarter" idx="12"/>
          </p:nvPr>
        </p:nvSpPr>
        <p:spPr/>
        <p:txBody>
          <a:bodyPr/>
          <a:lstStyle/>
          <a:p>
            <a:fld id="{A660808C-CB15-054F-8DF4-B0F53AA802AC}" type="slidenum">
              <a:rPr lang="en-AU" smtClean="0"/>
              <a:t>‹#›</a:t>
            </a:fld>
            <a:endParaRPr lang="en-AU"/>
          </a:p>
        </p:txBody>
      </p:sp>
    </p:spTree>
    <p:extLst>
      <p:ext uri="{BB962C8B-B14F-4D97-AF65-F5344CB8AC3E}">
        <p14:creationId xmlns:p14="http://schemas.microsoft.com/office/powerpoint/2010/main" val="4170029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A3D79-2A5E-20B6-D420-987C9C5110B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54994D2F-484E-FE5E-30EE-67CCFA3CCC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5A9DD796-95AD-AFF5-137A-0F9925775E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73D9370-19EC-CCB9-E52A-FD60353F02E7}"/>
              </a:ext>
            </a:extLst>
          </p:cNvPr>
          <p:cNvSpPr>
            <a:spLocks noGrp="1"/>
          </p:cNvSpPr>
          <p:nvPr>
            <p:ph type="dt" sz="half" idx="10"/>
          </p:nvPr>
        </p:nvSpPr>
        <p:spPr/>
        <p:txBody>
          <a:bodyPr/>
          <a:lstStyle/>
          <a:p>
            <a:fld id="{E87ED9D4-C742-7B4B-9049-41D00C7F9B9E}" type="datetimeFigureOut">
              <a:rPr lang="en-AU" smtClean="0"/>
              <a:t>26/02/2024</a:t>
            </a:fld>
            <a:endParaRPr lang="en-AU"/>
          </a:p>
        </p:txBody>
      </p:sp>
      <p:sp>
        <p:nvSpPr>
          <p:cNvPr id="6" name="Footer Placeholder 5">
            <a:extLst>
              <a:ext uri="{FF2B5EF4-FFF2-40B4-BE49-F238E27FC236}">
                <a16:creationId xmlns:a16="http://schemas.microsoft.com/office/drawing/2014/main" id="{557DC25F-BB96-4561-952E-AB5CD243FE98}"/>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D2E718A0-7B8A-64FF-B297-7056EA5A4F7E}"/>
              </a:ext>
            </a:extLst>
          </p:cNvPr>
          <p:cNvSpPr>
            <a:spLocks noGrp="1"/>
          </p:cNvSpPr>
          <p:nvPr>
            <p:ph type="sldNum" sz="quarter" idx="12"/>
          </p:nvPr>
        </p:nvSpPr>
        <p:spPr/>
        <p:txBody>
          <a:bodyPr/>
          <a:lstStyle/>
          <a:p>
            <a:fld id="{A660808C-CB15-054F-8DF4-B0F53AA802AC}" type="slidenum">
              <a:rPr lang="en-AU" smtClean="0"/>
              <a:t>‹#›</a:t>
            </a:fld>
            <a:endParaRPr lang="en-AU"/>
          </a:p>
        </p:txBody>
      </p:sp>
    </p:spTree>
    <p:extLst>
      <p:ext uri="{BB962C8B-B14F-4D97-AF65-F5344CB8AC3E}">
        <p14:creationId xmlns:p14="http://schemas.microsoft.com/office/powerpoint/2010/main" val="2120986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26CDB-CC88-1C78-F21F-F2E9B10F98D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CCC56386-8F67-A5D7-F6AD-E95494CBBC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C5B853B9-A7A8-B4F4-FAEE-A7DCC94454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0025354-C92C-165B-AB63-62AA0E642060}"/>
              </a:ext>
            </a:extLst>
          </p:cNvPr>
          <p:cNvSpPr>
            <a:spLocks noGrp="1"/>
          </p:cNvSpPr>
          <p:nvPr>
            <p:ph type="dt" sz="half" idx="10"/>
          </p:nvPr>
        </p:nvSpPr>
        <p:spPr/>
        <p:txBody>
          <a:bodyPr/>
          <a:lstStyle/>
          <a:p>
            <a:fld id="{E87ED9D4-C742-7B4B-9049-41D00C7F9B9E}" type="datetimeFigureOut">
              <a:rPr lang="en-AU" smtClean="0"/>
              <a:t>26/02/2024</a:t>
            </a:fld>
            <a:endParaRPr lang="en-AU"/>
          </a:p>
        </p:txBody>
      </p:sp>
      <p:sp>
        <p:nvSpPr>
          <p:cNvPr id="6" name="Footer Placeholder 5">
            <a:extLst>
              <a:ext uri="{FF2B5EF4-FFF2-40B4-BE49-F238E27FC236}">
                <a16:creationId xmlns:a16="http://schemas.microsoft.com/office/drawing/2014/main" id="{844A0948-C53D-2576-54FB-FE22067539D6}"/>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8EF8DB4D-CC04-3913-56F2-FBDB47651754}"/>
              </a:ext>
            </a:extLst>
          </p:cNvPr>
          <p:cNvSpPr>
            <a:spLocks noGrp="1"/>
          </p:cNvSpPr>
          <p:nvPr>
            <p:ph type="sldNum" sz="quarter" idx="12"/>
          </p:nvPr>
        </p:nvSpPr>
        <p:spPr/>
        <p:txBody>
          <a:bodyPr/>
          <a:lstStyle/>
          <a:p>
            <a:fld id="{A660808C-CB15-054F-8DF4-B0F53AA802AC}" type="slidenum">
              <a:rPr lang="en-AU" smtClean="0"/>
              <a:t>‹#›</a:t>
            </a:fld>
            <a:endParaRPr lang="en-AU"/>
          </a:p>
        </p:txBody>
      </p:sp>
    </p:spTree>
    <p:extLst>
      <p:ext uri="{BB962C8B-B14F-4D97-AF65-F5344CB8AC3E}">
        <p14:creationId xmlns:p14="http://schemas.microsoft.com/office/powerpoint/2010/main" val="3069188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BE8D4D-E6BE-AA0F-5661-E4CA854A0A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AU"/>
          </a:p>
        </p:txBody>
      </p:sp>
      <p:sp>
        <p:nvSpPr>
          <p:cNvPr id="3" name="Text Placeholder 2">
            <a:extLst>
              <a:ext uri="{FF2B5EF4-FFF2-40B4-BE49-F238E27FC236}">
                <a16:creationId xmlns:a16="http://schemas.microsoft.com/office/drawing/2014/main" id="{D0C160FF-0AA2-A078-327C-903D24C614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BCBBE6B5-4066-A474-B0B0-4495FAE4AE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7ED9D4-C742-7B4B-9049-41D00C7F9B9E}" type="datetimeFigureOut">
              <a:rPr lang="en-AU" smtClean="0"/>
              <a:t>26/02/2024</a:t>
            </a:fld>
            <a:endParaRPr lang="en-AU"/>
          </a:p>
        </p:txBody>
      </p:sp>
      <p:sp>
        <p:nvSpPr>
          <p:cNvPr id="5" name="Footer Placeholder 4">
            <a:extLst>
              <a:ext uri="{FF2B5EF4-FFF2-40B4-BE49-F238E27FC236}">
                <a16:creationId xmlns:a16="http://schemas.microsoft.com/office/drawing/2014/main" id="{07053C3C-1A07-3DC3-5DEA-9F88EED845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CFE7D2E5-6F24-2BE2-44FA-507A838829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60808C-CB15-054F-8DF4-B0F53AA802AC}" type="slidenum">
              <a:rPr lang="en-AU" smtClean="0"/>
              <a:t>‹#›</a:t>
            </a:fld>
            <a:endParaRPr lang="en-AU"/>
          </a:p>
        </p:txBody>
      </p:sp>
    </p:spTree>
    <p:extLst>
      <p:ext uri="{BB962C8B-B14F-4D97-AF65-F5344CB8AC3E}">
        <p14:creationId xmlns:p14="http://schemas.microsoft.com/office/powerpoint/2010/main" val="9455442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www.cambridgeinternational.org/programmes-and-qualifications/cambridge-international-as-and-a-level-biology-9700/" TargetMode="External"/><Relationship Id="rId2" Type="http://schemas.openxmlformats.org/officeDocument/2006/relationships/image" Target="../media/image2.jpeg"/><Relationship Id="rId1" Type="http://schemas.openxmlformats.org/officeDocument/2006/relationships/slideLayout" Target="../slideLayouts/slideLayout6.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2.jpeg"/><Relationship Id="rId1" Type="http://schemas.openxmlformats.org/officeDocument/2006/relationships/slideLayout" Target="../slideLayouts/slideLayout6.xml"/><Relationship Id="rId4" Type="http://schemas.openxmlformats.org/officeDocument/2006/relationships/hyperlink" Target="https://www.cambridgeinternational.org/programmes-and-qualifications/cambridge-international-as-and-a-level-computer-science-9618/"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cambridgeinternational.org/programmes-and-qualifications/cambridge-international-as-and-a-level-history-9489/" TargetMode="External"/><Relationship Id="rId2" Type="http://schemas.openxmlformats.org/officeDocument/2006/relationships/image" Target="../media/image2.jpeg"/><Relationship Id="rId1" Type="http://schemas.openxmlformats.org/officeDocument/2006/relationships/slideLayout" Target="../slideLayouts/slideLayout6.xml"/><Relationship Id="rId4" Type="http://schemas.openxmlformats.org/officeDocument/2006/relationships/image" Target="../media/image11.jpeg"/></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6.xml"/><Relationship Id="rId6" Type="http://schemas.openxmlformats.org/officeDocument/2006/relationships/image" Target="../media/image7.jpeg"/><Relationship Id="rId11" Type="http://schemas.openxmlformats.org/officeDocument/2006/relationships/image" Target="../media/image11.jpeg"/><Relationship Id="rId5" Type="http://schemas.openxmlformats.org/officeDocument/2006/relationships/image" Target="../media/image6.jpeg"/><Relationship Id="rId10" Type="http://schemas.openxmlformats.org/officeDocument/2006/relationships/image" Target="../media/image2.jpeg"/><Relationship Id="rId4" Type="http://schemas.openxmlformats.org/officeDocument/2006/relationships/image" Target="../media/image5.jpeg"/><Relationship Id="rId9" Type="http://schemas.openxmlformats.org/officeDocument/2006/relationships/image" Target="../media/image10.jpeg"/></Relationships>
</file>

<file path=ppt/slides/_rels/slide4.xml.rels><?xml version="1.0" encoding="UTF-8" standalone="yes"?>
<Relationships xmlns="http://schemas.openxmlformats.org/package/2006/relationships"><Relationship Id="rId3" Type="http://schemas.openxmlformats.org/officeDocument/2006/relationships/hyperlink" Target="https://www.cambridgeinternational.org/programmes-and-qualifications/cambridge-international-as-and-a-level-mathematics-9709/" TargetMode="External"/><Relationship Id="rId2" Type="http://schemas.openxmlformats.org/officeDocument/2006/relationships/image" Target="../media/image2.jpeg"/><Relationship Id="rId1" Type="http://schemas.openxmlformats.org/officeDocument/2006/relationships/slideLayout" Target="../slideLayouts/slideLayout6.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6.xml"/><Relationship Id="rId4" Type="http://schemas.openxmlformats.org/officeDocument/2006/relationships/hyperlink" Target="https://www.cambridgeinternational.org/programmes-and-qualifications/cambridge-international-as-and-a-level-english-language-and-literature-as-level-only-8695/"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cambridgeinternational.org/programmes-and-qualifications/cambridge-igcse-french-foreign-language-0520/" TargetMode="External"/><Relationship Id="rId2" Type="http://schemas.openxmlformats.org/officeDocument/2006/relationships/image" Target="../media/image2.jpeg"/><Relationship Id="rId1" Type="http://schemas.openxmlformats.org/officeDocument/2006/relationships/slideLayout" Target="../slideLayouts/slideLayout6.xml"/><Relationship Id="rId5" Type="http://schemas.openxmlformats.org/officeDocument/2006/relationships/image" Target="../media/image4.jpeg"/><Relationship Id="rId4" Type="http://schemas.openxmlformats.org/officeDocument/2006/relationships/hyperlink" Target="https://www.cambridgeinternational.org/programmes-and-qualifications/cambridge-igcse-afrikaans-second-language-0548/"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cambridgeinternational.org/programmes-and-qualifications/cambridge-international-as-and-a-level-economics-9708/" TargetMode="External"/><Relationship Id="rId2" Type="http://schemas.openxmlformats.org/officeDocument/2006/relationships/image" Target="../media/image2.jpeg"/><Relationship Id="rId1" Type="http://schemas.openxmlformats.org/officeDocument/2006/relationships/slideLayout" Target="../slideLayouts/slideLayout6.xml"/><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3" Type="http://schemas.openxmlformats.org/officeDocument/2006/relationships/hyperlink" Target="https://www.cambridgeinternational.org/programmes-and-qualifications/cambridge-international-as-and-a-level-chemistry-9701/" TargetMode="External"/><Relationship Id="rId2" Type="http://schemas.openxmlformats.org/officeDocument/2006/relationships/image" Target="../media/image2.jpeg"/><Relationship Id="rId1" Type="http://schemas.openxmlformats.org/officeDocument/2006/relationships/slideLayout" Target="../slideLayouts/slideLayout6.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hyperlink" Target="https://www.cambridgeinternational.org/programmes-and-qualifications/cambridge-international-as-and-a-level-physics-9702/" TargetMode="External"/><Relationship Id="rId2" Type="http://schemas.openxmlformats.org/officeDocument/2006/relationships/image" Target="../media/image2.jpeg"/><Relationship Id="rId1" Type="http://schemas.openxmlformats.org/officeDocument/2006/relationships/slideLayout" Target="../slideLayouts/slideLayout6.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cambridge-assessment-international-education-vector-logo - St Andrew's  College">
            <a:extLst>
              <a:ext uri="{FF2B5EF4-FFF2-40B4-BE49-F238E27FC236}">
                <a16:creationId xmlns:a16="http://schemas.microsoft.com/office/drawing/2014/main" id="{854413CB-5151-A135-77E5-EDCF8B80E7B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496919" y="1431810"/>
            <a:ext cx="7189882" cy="3994379"/>
          </a:xfrm>
          <a:prstGeom prst="rect">
            <a:avLst/>
          </a:prstGeom>
          <a:noFill/>
          <a:extLst>
            <a:ext uri="{909E8E84-426E-40DD-AFC4-6F175D3DCCD1}">
              <a14:hiddenFill xmlns:a14="http://schemas.microsoft.com/office/drawing/2010/main">
                <a:solidFill>
                  <a:srgbClr val="FFFFFF"/>
                </a:solidFill>
              </a14:hiddenFill>
            </a:ext>
          </a:extLst>
        </p:spPr>
      </p:pic>
      <p:sp>
        <p:nvSpPr>
          <p:cNvPr id="5" name="Frame 4">
            <a:extLst>
              <a:ext uri="{FF2B5EF4-FFF2-40B4-BE49-F238E27FC236}">
                <a16:creationId xmlns:a16="http://schemas.microsoft.com/office/drawing/2014/main" id="{9C08089E-54D1-8FBA-3DAF-7D2047B93AAA}"/>
              </a:ext>
            </a:extLst>
          </p:cNvPr>
          <p:cNvSpPr/>
          <p:nvPr/>
        </p:nvSpPr>
        <p:spPr>
          <a:xfrm>
            <a:off x="436695" y="442358"/>
            <a:ext cx="11366941" cy="5973288"/>
          </a:xfrm>
          <a:prstGeom prst="frame">
            <a:avLst>
              <a:gd name="adj1" fmla="val 5343"/>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6" name="Right Triangle 5">
            <a:extLst>
              <a:ext uri="{FF2B5EF4-FFF2-40B4-BE49-F238E27FC236}">
                <a16:creationId xmlns:a16="http://schemas.microsoft.com/office/drawing/2014/main" id="{3D387393-7345-50A8-C97F-633D5B124C53}"/>
              </a:ext>
            </a:extLst>
          </p:cNvPr>
          <p:cNvSpPr/>
          <p:nvPr/>
        </p:nvSpPr>
        <p:spPr>
          <a:xfrm rot="16200000">
            <a:off x="8280383" y="2892393"/>
            <a:ext cx="3330847" cy="3715658"/>
          </a:xfrm>
          <a:prstGeom prst="rtTriangle">
            <a:avLst/>
          </a:prstGeom>
          <a:solidFill>
            <a:schemeClr val="accent1">
              <a:lumMod val="75000"/>
            </a:schemeClr>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28" name="Picture 4" descr="MyBishopsLife - College">
            <a:extLst>
              <a:ext uri="{FF2B5EF4-FFF2-40B4-BE49-F238E27FC236}">
                <a16:creationId xmlns:a16="http://schemas.microsoft.com/office/drawing/2014/main" id="{F70A00A8-CCD8-00B2-DDF0-F6750019F492}"/>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271149" y="4623099"/>
            <a:ext cx="1243281" cy="15541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8925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F8B4667-1D44-0406-847C-F32BCA12200E}"/>
              </a:ext>
            </a:extLst>
          </p:cNvPr>
          <p:cNvSpPr txBox="1"/>
          <p:nvPr/>
        </p:nvSpPr>
        <p:spPr>
          <a:xfrm>
            <a:off x="956907" y="1521725"/>
            <a:ext cx="10108095" cy="3139321"/>
          </a:xfrm>
          <a:prstGeom prst="rect">
            <a:avLst/>
          </a:prstGeom>
          <a:solidFill>
            <a:schemeClr val="bg1"/>
          </a:solidFill>
        </p:spPr>
        <p:txBody>
          <a:bodyPr wrap="square" rtlCol="0">
            <a:spAutoFit/>
          </a:bodyPr>
          <a:lstStyle/>
          <a:p>
            <a:pPr algn="just" fontAlgn="base"/>
            <a:r>
              <a:rPr lang="en-ZA" dirty="0">
                <a:solidFill>
                  <a:srgbClr val="242424"/>
                </a:solidFill>
                <a:latin typeface="+mj-lt"/>
              </a:rPr>
              <a:t>The Cambridge Biology syllabus provides detailed insight into the biochemical mechanisms behind an array of biological processes across animals, plants and microorganisms. The curriculum fosters curiosity and applied thinking about the inner workings of all living organisms. </a:t>
            </a:r>
          </a:p>
          <a:p>
            <a:pPr algn="just" fontAlgn="base"/>
            <a:endParaRPr lang="en-ZA" dirty="0">
              <a:solidFill>
                <a:srgbClr val="242424"/>
              </a:solidFill>
              <a:latin typeface="+mj-lt"/>
            </a:endParaRPr>
          </a:p>
          <a:p>
            <a:pPr algn="just" fontAlgn="base"/>
            <a:r>
              <a:rPr lang="en-ZA" dirty="0">
                <a:solidFill>
                  <a:srgbClr val="242424"/>
                </a:solidFill>
                <a:latin typeface="+mj-lt"/>
              </a:rPr>
              <a:t>The syllabus dedicates a reasonable amount of teaching time towards the practical aspects of biological studies which cultivates inquisitive thought and provides excellent preparation for the experimental aspects of university studies. </a:t>
            </a:r>
          </a:p>
          <a:p>
            <a:pPr algn="just" fontAlgn="base"/>
            <a:endParaRPr lang="en-ZA" b="0" i="0" dirty="0">
              <a:solidFill>
                <a:srgbClr val="242424"/>
              </a:solidFill>
              <a:effectLst/>
              <a:latin typeface="+mj-lt"/>
            </a:endParaRPr>
          </a:p>
          <a:p>
            <a:pPr algn="just" fontAlgn="base"/>
            <a:r>
              <a:rPr lang="en-ZA" dirty="0">
                <a:solidFill>
                  <a:srgbClr val="242424"/>
                </a:solidFill>
                <a:latin typeface="+mj-lt"/>
              </a:rPr>
              <a:t>The Cambridge assessment style promotes higher order thinking and requires application of theoretical knowledge to unfamiliar situations. This is a fantastic skill to develop at a high school level that will be of immense benefit to learners throughout their adult lives.  </a:t>
            </a:r>
            <a:endParaRPr lang="en-ZA" b="0" i="0" dirty="0">
              <a:solidFill>
                <a:srgbClr val="242424"/>
              </a:solidFill>
              <a:effectLst/>
              <a:latin typeface="+mj-lt"/>
            </a:endParaRPr>
          </a:p>
        </p:txBody>
      </p:sp>
      <p:sp>
        <p:nvSpPr>
          <p:cNvPr id="5" name="Frame 4">
            <a:extLst>
              <a:ext uri="{FF2B5EF4-FFF2-40B4-BE49-F238E27FC236}">
                <a16:creationId xmlns:a16="http://schemas.microsoft.com/office/drawing/2014/main" id="{1CDD5636-1FBE-0606-E7FD-16619ED96127}"/>
              </a:ext>
            </a:extLst>
          </p:cNvPr>
          <p:cNvSpPr/>
          <p:nvPr/>
        </p:nvSpPr>
        <p:spPr>
          <a:xfrm>
            <a:off x="360894" y="700310"/>
            <a:ext cx="11470212" cy="5872882"/>
          </a:xfrm>
          <a:prstGeom prst="frame">
            <a:avLst>
              <a:gd name="adj1" fmla="val 2654"/>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2" name="Title 1">
            <a:extLst>
              <a:ext uri="{FF2B5EF4-FFF2-40B4-BE49-F238E27FC236}">
                <a16:creationId xmlns:a16="http://schemas.microsoft.com/office/drawing/2014/main" id="{40EFD34F-A609-81AD-4282-BB2636C85DCA}"/>
              </a:ext>
            </a:extLst>
          </p:cNvPr>
          <p:cNvSpPr>
            <a:spLocks noGrp="1"/>
          </p:cNvSpPr>
          <p:nvPr>
            <p:ph type="title"/>
          </p:nvPr>
        </p:nvSpPr>
        <p:spPr>
          <a:xfrm>
            <a:off x="1672281" y="341305"/>
            <a:ext cx="8847438" cy="843266"/>
          </a:xfrm>
          <a:solidFill>
            <a:schemeClr val="accent1">
              <a:lumMod val="75000"/>
            </a:schemeClr>
          </a:solidFill>
        </p:spPr>
        <p:txBody>
          <a:bodyPr/>
          <a:lstStyle/>
          <a:p>
            <a:pPr algn="ctr"/>
            <a:r>
              <a:rPr lang="en-AU" dirty="0">
                <a:solidFill>
                  <a:schemeClr val="bg1"/>
                </a:solidFill>
              </a:rPr>
              <a:t>Biology</a:t>
            </a:r>
          </a:p>
        </p:txBody>
      </p:sp>
      <p:pic>
        <p:nvPicPr>
          <p:cNvPr id="7" name="Picture 4" descr="MyBishopsLife - College">
            <a:extLst>
              <a:ext uri="{FF2B5EF4-FFF2-40B4-BE49-F238E27FC236}">
                <a16:creationId xmlns:a16="http://schemas.microsoft.com/office/drawing/2014/main" id="{B7CCBADF-40C1-3245-9055-3FDA73160DE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5973" y="6124681"/>
            <a:ext cx="550253" cy="68781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659AB2FC-BD4C-8E1C-6DB3-ABBC5ED23FD5}"/>
              </a:ext>
            </a:extLst>
          </p:cNvPr>
          <p:cNvSpPr txBox="1"/>
          <p:nvPr/>
        </p:nvSpPr>
        <p:spPr>
          <a:xfrm>
            <a:off x="956907" y="4874610"/>
            <a:ext cx="7028743" cy="923330"/>
          </a:xfrm>
          <a:prstGeom prst="rect">
            <a:avLst/>
          </a:prstGeom>
          <a:noFill/>
        </p:spPr>
        <p:txBody>
          <a:bodyPr wrap="square" rtlCol="0">
            <a:spAutoFit/>
          </a:bodyPr>
          <a:lstStyle/>
          <a:p>
            <a:pPr fontAlgn="base"/>
            <a:endParaRPr lang="en-ZA" dirty="0">
              <a:solidFill>
                <a:srgbClr val="000000"/>
              </a:solidFill>
              <a:latin typeface="+mj-lt"/>
            </a:endParaRPr>
          </a:p>
          <a:p>
            <a:pPr fontAlgn="base"/>
            <a:r>
              <a:rPr lang="en-ZA" b="0" i="0" dirty="0">
                <a:solidFill>
                  <a:srgbClr val="000000"/>
                </a:solidFill>
                <a:effectLst/>
                <a:latin typeface="+mj-lt"/>
              </a:rPr>
              <a:t>Link to syllabus: </a:t>
            </a:r>
            <a:r>
              <a:rPr lang="en-ZA" b="0" i="0" dirty="0">
                <a:solidFill>
                  <a:srgbClr val="000000"/>
                </a:solidFill>
                <a:effectLst/>
                <a:latin typeface="+mj-lt"/>
                <a:hlinkClick r:id="rId3"/>
              </a:rPr>
              <a:t>https://www.cambridgeinternational.org/programmes-and-qualifications/cambridge-international-as-and-a-level-biology-9700/</a:t>
            </a:r>
            <a:r>
              <a:rPr lang="en-ZA" b="0" i="0" dirty="0">
                <a:solidFill>
                  <a:srgbClr val="000000"/>
                </a:solidFill>
                <a:effectLst/>
                <a:latin typeface="+mj-lt"/>
              </a:rPr>
              <a:t> </a:t>
            </a:r>
            <a:endParaRPr lang="en-ZA" b="0" i="0" dirty="0">
              <a:solidFill>
                <a:srgbClr val="242424"/>
              </a:solidFill>
              <a:effectLst/>
              <a:latin typeface="+mj-lt"/>
            </a:endParaRPr>
          </a:p>
        </p:txBody>
      </p:sp>
      <p:pic>
        <p:nvPicPr>
          <p:cNvPr id="3" name="Picture 12" descr="Microscope icon vector illustration. Microscope vector design illustration template isolated on white background. Microscope vector icon flat design for website, logo, sign, symbol, app, UI. Microscope icon vector illustration. Microscope vector design illustration template isolated on white background. Microscope vector icon flat design for website, logo, sign, symbol, app, UI. microscopre stock illustrations">
            <a:extLst>
              <a:ext uri="{FF2B5EF4-FFF2-40B4-BE49-F238E27FC236}">
                <a16:creationId xmlns:a16="http://schemas.microsoft.com/office/drawing/2014/main" id="{AC20F12A-EB0F-469E-0663-DEF4400DD7B2}"/>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24161" t="11346" r="24487" b="22898"/>
          <a:stretch/>
        </p:blipFill>
        <p:spPr bwMode="auto">
          <a:xfrm>
            <a:off x="10028394" y="4339770"/>
            <a:ext cx="1419660" cy="18179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3183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F8B4667-1D44-0406-847C-F32BCA12200E}"/>
              </a:ext>
            </a:extLst>
          </p:cNvPr>
          <p:cNvSpPr txBox="1"/>
          <p:nvPr/>
        </p:nvSpPr>
        <p:spPr>
          <a:xfrm>
            <a:off x="746226" y="1451833"/>
            <a:ext cx="10699547" cy="3539430"/>
          </a:xfrm>
          <a:prstGeom prst="rect">
            <a:avLst/>
          </a:prstGeom>
          <a:noFill/>
        </p:spPr>
        <p:txBody>
          <a:bodyPr wrap="square" rtlCol="0">
            <a:spAutoFit/>
          </a:bodyPr>
          <a:lstStyle/>
          <a:p>
            <a:pPr marL="285750" indent="-285750" algn="just" fontAlgn="base">
              <a:buFont typeface="Arial" panose="020B0604020202020204" pitchFamily="34" charset="0"/>
              <a:buChar char="•"/>
            </a:pPr>
            <a:r>
              <a:rPr lang="en-ZA" sz="1600" b="1" i="0" u="sng" dirty="0">
                <a:solidFill>
                  <a:srgbClr val="000000"/>
                </a:solidFill>
                <a:effectLst/>
                <a:latin typeface="+mj-lt"/>
              </a:rPr>
              <a:t>Computational Thinking</a:t>
            </a:r>
            <a:r>
              <a:rPr lang="en-ZA" sz="1600" b="1" i="0" dirty="0">
                <a:solidFill>
                  <a:srgbClr val="000000"/>
                </a:solidFill>
                <a:effectLst/>
                <a:latin typeface="+mj-lt"/>
              </a:rPr>
              <a:t>:</a:t>
            </a:r>
            <a:r>
              <a:rPr lang="en-ZA" sz="1600" b="0" i="0" dirty="0">
                <a:solidFill>
                  <a:srgbClr val="000000"/>
                </a:solidFill>
                <a:effectLst/>
                <a:latin typeface="+mj-lt"/>
              </a:rPr>
              <a:t> Encourages learners to develop computational thinking skills, which are essential in today’s digital world.</a:t>
            </a:r>
          </a:p>
          <a:p>
            <a:pPr marL="285750" indent="-285750" algn="just" fontAlgn="base">
              <a:buFont typeface="Arial" panose="020B0604020202020204" pitchFamily="34" charset="0"/>
              <a:buChar char="•"/>
            </a:pPr>
            <a:r>
              <a:rPr lang="en-ZA" sz="1600" b="1" i="0" u="sng" dirty="0">
                <a:solidFill>
                  <a:srgbClr val="000000"/>
                </a:solidFill>
                <a:effectLst/>
                <a:latin typeface="+mj-lt"/>
              </a:rPr>
              <a:t>Problem-Solving Using Computers:</a:t>
            </a:r>
            <a:r>
              <a:rPr lang="en-ZA" sz="1600" b="0" i="0" dirty="0">
                <a:solidFill>
                  <a:srgbClr val="000000"/>
                </a:solidFill>
                <a:effectLst/>
                <a:latin typeface="+mj-lt"/>
              </a:rPr>
              <a:t> Learners apply their understanding to create computer-based solutions to problems using algorithms and a high-level programming language (either Python or Java).</a:t>
            </a:r>
          </a:p>
          <a:p>
            <a:pPr marL="285750" indent="-285750" algn="just" fontAlgn="base">
              <a:buFont typeface="Arial" panose="020B0604020202020204" pitchFamily="34" charset="0"/>
              <a:buChar char="•"/>
            </a:pPr>
            <a:r>
              <a:rPr lang="en-ZA" sz="1600" b="1" i="0" u="sng" dirty="0">
                <a:solidFill>
                  <a:srgbClr val="000000"/>
                </a:solidFill>
                <a:effectLst/>
                <a:latin typeface="+mj-lt"/>
              </a:rPr>
              <a:t>Understanding of Computer Systems</a:t>
            </a:r>
            <a:r>
              <a:rPr lang="en-ZA" sz="1600" b="1" i="0" dirty="0">
                <a:solidFill>
                  <a:srgbClr val="000000"/>
                </a:solidFill>
                <a:effectLst/>
                <a:latin typeface="+mj-lt"/>
              </a:rPr>
              <a:t>:</a:t>
            </a:r>
            <a:r>
              <a:rPr lang="en-ZA" sz="1600" b="0" i="0" dirty="0">
                <a:solidFill>
                  <a:srgbClr val="000000"/>
                </a:solidFill>
                <a:effectLst/>
                <a:latin typeface="+mj-lt"/>
              </a:rPr>
              <a:t> Provides an understanding of the component parts of computer systems and how they relate.</a:t>
            </a:r>
          </a:p>
          <a:p>
            <a:pPr marL="285750" indent="-285750" algn="just" fontAlgn="base">
              <a:buFont typeface="Arial" panose="020B0604020202020204" pitchFamily="34" charset="0"/>
              <a:buChar char="•"/>
            </a:pPr>
            <a:r>
              <a:rPr lang="en-ZA" sz="1600" b="1" i="0" u="sng" dirty="0">
                <a:solidFill>
                  <a:srgbClr val="000000"/>
                </a:solidFill>
                <a:effectLst/>
                <a:latin typeface="+mj-lt"/>
              </a:rPr>
              <a:t>Awareness of Emerging Technologies</a:t>
            </a:r>
            <a:r>
              <a:rPr lang="en-ZA" sz="1600" b="1" i="0" dirty="0">
                <a:solidFill>
                  <a:srgbClr val="000000"/>
                </a:solidFill>
                <a:effectLst/>
                <a:latin typeface="+mj-lt"/>
              </a:rPr>
              <a:t>:</a:t>
            </a:r>
            <a:r>
              <a:rPr lang="en-ZA" sz="1600" b="0" i="0" dirty="0">
                <a:solidFill>
                  <a:srgbClr val="000000"/>
                </a:solidFill>
                <a:effectLst/>
                <a:latin typeface="+mj-lt"/>
              </a:rPr>
              <a:t> Helps learners appreciate current and emerging computing technologies, the benefits of their use, and recognize their potential risks.</a:t>
            </a:r>
          </a:p>
          <a:p>
            <a:pPr marL="285750" indent="-285750" algn="just" fontAlgn="base">
              <a:buFont typeface="Arial" panose="020B0604020202020204" pitchFamily="34" charset="0"/>
              <a:buChar char="•"/>
            </a:pPr>
            <a:r>
              <a:rPr lang="en-ZA" sz="1600" b="1" i="0" u="sng" dirty="0">
                <a:solidFill>
                  <a:srgbClr val="000000"/>
                </a:solidFill>
                <a:effectLst/>
                <a:latin typeface="+mj-lt"/>
              </a:rPr>
              <a:t>Preparation for Further Study</a:t>
            </a:r>
            <a:r>
              <a:rPr lang="en-ZA" sz="1600" b="1" i="0" dirty="0">
                <a:solidFill>
                  <a:srgbClr val="000000"/>
                </a:solidFill>
                <a:effectLst/>
                <a:latin typeface="+mj-lt"/>
              </a:rPr>
              <a:t>:</a:t>
            </a:r>
            <a:r>
              <a:rPr lang="en-ZA" sz="1600" b="0" i="0" dirty="0">
                <a:solidFill>
                  <a:srgbClr val="000000"/>
                </a:solidFill>
                <a:effectLst/>
                <a:latin typeface="+mj-lt"/>
              </a:rPr>
              <a:t> Provides an ideal foundation for progression to </a:t>
            </a:r>
            <a:r>
              <a:rPr lang="en-ZA" sz="1600" dirty="0">
                <a:solidFill>
                  <a:srgbClr val="000000"/>
                </a:solidFill>
                <a:latin typeface="+mj-lt"/>
              </a:rPr>
              <a:t>u</a:t>
            </a:r>
            <a:r>
              <a:rPr lang="en-ZA" sz="1600" b="0" i="0" dirty="0">
                <a:solidFill>
                  <a:srgbClr val="000000"/>
                </a:solidFill>
                <a:effectLst/>
                <a:latin typeface="+mj-lt"/>
              </a:rPr>
              <a:t>niversity </a:t>
            </a:r>
            <a:r>
              <a:rPr lang="en-ZA" sz="1600" dirty="0">
                <a:solidFill>
                  <a:srgbClr val="000000"/>
                </a:solidFill>
                <a:latin typeface="+mj-lt"/>
              </a:rPr>
              <a:t>studies and</a:t>
            </a:r>
            <a:r>
              <a:rPr lang="en-ZA" sz="1600" b="0" i="0" dirty="0">
                <a:solidFill>
                  <a:srgbClr val="000000"/>
                </a:solidFill>
                <a:effectLst/>
                <a:latin typeface="+mj-lt"/>
              </a:rPr>
              <a:t> is valuable for other areas of study and everyday life.</a:t>
            </a:r>
          </a:p>
          <a:p>
            <a:pPr algn="just" fontAlgn="base"/>
            <a:endParaRPr lang="en-ZA" sz="1600" b="0" i="0" dirty="0">
              <a:solidFill>
                <a:srgbClr val="242424"/>
              </a:solidFill>
              <a:effectLst/>
              <a:latin typeface="+mj-lt"/>
            </a:endParaRPr>
          </a:p>
          <a:p>
            <a:pPr algn="just" fontAlgn="base"/>
            <a:r>
              <a:rPr lang="en-ZA" sz="1600" b="0" i="0" dirty="0">
                <a:solidFill>
                  <a:srgbClr val="000000"/>
                </a:solidFill>
                <a:effectLst/>
                <a:latin typeface="+mj-lt"/>
              </a:rPr>
              <a:t>All in all, the Cambridge Computer Science syllabus is designed to foster critical thinking, </a:t>
            </a:r>
          </a:p>
          <a:p>
            <a:pPr algn="just" fontAlgn="base"/>
            <a:r>
              <a:rPr lang="en-ZA" sz="1600" b="0" i="0" dirty="0">
                <a:solidFill>
                  <a:srgbClr val="000000"/>
                </a:solidFill>
                <a:effectLst/>
                <a:latin typeface="+mj-lt"/>
              </a:rPr>
              <a:t>problem-solving skills, and a deep understanding of the rapidly evolving field of </a:t>
            </a:r>
          </a:p>
          <a:p>
            <a:pPr algn="just" fontAlgn="base"/>
            <a:r>
              <a:rPr lang="en-ZA" sz="1600" b="0" i="0" dirty="0">
                <a:solidFill>
                  <a:srgbClr val="000000"/>
                </a:solidFill>
                <a:effectLst/>
                <a:latin typeface="+mj-lt"/>
              </a:rPr>
              <a:t>computer science.</a:t>
            </a:r>
          </a:p>
        </p:txBody>
      </p:sp>
      <p:sp>
        <p:nvSpPr>
          <p:cNvPr id="5" name="Frame 4">
            <a:extLst>
              <a:ext uri="{FF2B5EF4-FFF2-40B4-BE49-F238E27FC236}">
                <a16:creationId xmlns:a16="http://schemas.microsoft.com/office/drawing/2014/main" id="{1CDD5636-1FBE-0606-E7FD-16619ED96127}"/>
              </a:ext>
            </a:extLst>
          </p:cNvPr>
          <p:cNvSpPr/>
          <p:nvPr/>
        </p:nvSpPr>
        <p:spPr>
          <a:xfrm>
            <a:off x="360894" y="700310"/>
            <a:ext cx="11470212" cy="5872882"/>
          </a:xfrm>
          <a:prstGeom prst="frame">
            <a:avLst>
              <a:gd name="adj1" fmla="val 2654"/>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pic>
        <p:nvPicPr>
          <p:cNvPr id="3" name="Picture 4" descr="MyBishopsLife - College">
            <a:extLst>
              <a:ext uri="{FF2B5EF4-FFF2-40B4-BE49-F238E27FC236}">
                <a16:creationId xmlns:a16="http://schemas.microsoft.com/office/drawing/2014/main" id="{2A5FA2B7-E26E-43F7-66D9-CAA262EC497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5973" y="6124681"/>
            <a:ext cx="550253" cy="68781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40EFD34F-A609-81AD-4282-BB2636C85DCA}"/>
              </a:ext>
            </a:extLst>
          </p:cNvPr>
          <p:cNvSpPr>
            <a:spLocks noGrp="1"/>
          </p:cNvSpPr>
          <p:nvPr>
            <p:ph type="title"/>
          </p:nvPr>
        </p:nvSpPr>
        <p:spPr>
          <a:xfrm>
            <a:off x="1672281" y="341305"/>
            <a:ext cx="8847438" cy="843266"/>
          </a:xfrm>
          <a:solidFill>
            <a:schemeClr val="accent1">
              <a:lumMod val="75000"/>
            </a:schemeClr>
          </a:solidFill>
        </p:spPr>
        <p:txBody>
          <a:bodyPr/>
          <a:lstStyle/>
          <a:p>
            <a:pPr algn="ctr"/>
            <a:r>
              <a:rPr lang="en-AU" dirty="0">
                <a:solidFill>
                  <a:schemeClr val="bg1"/>
                </a:solidFill>
              </a:rPr>
              <a:t>Computer Science</a:t>
            </a:r>
          </a:p>
        </p:txBody>
      </p:sp>
      <p:pic>
        <p:nvPicPr>
          <p:cNvPr id="13" name="Picture 16" descr="Developer Related Vector Conceptual Illustration. Coding, Programmer, Data. Developer Related Vector Conceptual Illustration. Coding, Programmer, Data. computer coding screen stock illustrations">
            <a:extLst>
              <a:ext uri="{FF2B5EF4-FFF2-40B4-BE49-F238E27FC236}">
                <a16:creationId xmlns:a16="http://schemas.microsoft.com/office/drawing/2014/main" id="{1CE0D3AC-037E-1E0E-EF4E-7711F60513A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1922" t="20361" r="11322" b="18770"/>
          <a:stretch/>
        </p:blipFill>
        <p:spPr bwMode="auto">
          <a:xfrm>
            <a:off x="8427308" y="3993355"/>
            <a:ext cx="2729186" cy="2164335"/>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CA8B9F03-1937-B062-583F-44248E543978}"/>
              </a:ext>
            </a:extLst>
          </p:cNvPr>
          <p:cNvSpPr txBox="1"/>
          <p:nvPr/>
        </p:nvSpPr>
        <p:spPr>
          <a:xfrm>
            <a:off x="746226" y="5282089"/>
            <a:ext cx="6923201" cy="584775"/>
          </a:xfrm>
          <a:prstGeom prst="rect">
            <a:avLst/>
          </a:prstGeom>
          <a:noFill/>
        </p:spPr>
        <p:txBody>
          <a:bodyPr wrap="square" rtlCol="0">
            <a:spAutoFit/>
          </a:bodyPr>
          <a:lstStyle/>
          <a:p>
            <a:pPr algn="l" fontAlgn="base"/>
            <a:r>
              <a:rPr lang="en-ZA" sz="1600" b="0" i="0" dirty="0">
                <a:solidFill>
                  <a:srgbClr val="000000"/>
                </a:solidFill>
                <a:effectLst/>
                <a:latin typeface="+mj-lt"/>
              </a:rPr>
              <a:t>Link to syllabus: </a:t>
            </a:r>
            <a:r>
              <a:rPr lang="en-ZA" sz="1600" b="0" i="0" dirty="0">
                <a:solidFill>
                  <a:srgbClr val="000000"/>
                </a:solidFill>
                <a:effectLst/>
                <a:latin typeface="+mj-lt"/>
                <a:hlinkClick r:id="rId4"/>
              </a:rPr>
              <a:t>https://www.cambridgeinternational.org/programmes-and-qualifications/cambridge-international-as-and-a-level-computer-science-9618/</a:t>
            </a:r>
            <a:r>
              <a:rPr lang="en-ZA" sz="1600" b="0" i="0" dirty="0">
                <a:solidFill>
                  <a:srgbClr val="000000"/>
                </a:solidFill>
                <a:effectLst/>
                <a:latin typeface="+mj-lt"/>
              </a:rPr>
              <a:t> </a:t>
            </a:r>
            <a:endParaRPr lang="en-ZA" sz="1600" b="0" i="0" dirty="0">
              <a:solidFill>
                <a:srgbClr val="242424"/>
              </a:solidFill>
              <a:effectLst/>
              <a:latin typeface="+mj-lt"/>
            </a:endParaRPr>
          </a:p>
        </p:txBody>
      </p:sp>
    </p:spTree>
    <p:extLst>
      <p:ext uri="{BB962C8B-B14F-4D97-AF65-F5344CB8AC3E}">
        <p14:creationId xmlns:p14="http://schemas.microsoft.com/office/powerpoint/2010/main" val="24611807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F8B4667-1D44-0406-847C-F32BCA12200E}"/>
              </a:ext>
            </a:extLst>
          </p:cNvPr>
          <p:cNvSpPr txBox="1"/>
          <p:nvPr/>
        </p:nvSpPr>
        <p:spPr>
          <a:xfrm>
            <a:off x="1380399" y="1720818"/>
            <a:ext cx="9431201" cy="2246769"/>
          </a:xfrm>
          <a:prstGeom prst="rect">
            <a:avLst/>
          </a:prstGeom>
          <a:noFill/>
        </p:spPr>
        <p:txBody>
          <a:bodyPr wrap="square" rtlCol="0">
            <a:spAutoFit/>
          </a:bodyPr>
          <a:lstStyle/>
          <a:p>
            <a:pPr algn="just" fontAlgn="base"/>
            <a:r>
              <a:rPr lang="en-ZA" sz="2000" b="0" i="0" dirty="0">
                <a:solidFill>
                  <a:srgbClr val="242424"/>
                </a:solidFill>
                <a:effectLst/>
                <a:latin typeface="+mj-lt"/>
              </a:rPr>
              <a:t>The Cambridge courses are higher order thinking that are not matched by courses at this level.  The reputation of these courses is high and with reasonably good marks students gain entry into universities across the world. However, the true value lies in the requirements of the Assessment Outcomes that necessitate a high level of engagement. Apart from the fact that learners find this form of education mightily interesting,  teachers also enjoy the interaction with the content and skills and find enjoyment in seeing </a:t>
            </a:r>
            <a:r>
              <a:rPr lang="en-ZA" sz="2000" dirty="0">
                <a:solidFill>
                  <a:srgbClr val="242424"/>
                </a:solidFill>
                <a:latin typeface="+mj-lt"/>
              </a:rPr>
              <a:t>learner</a:t>
            </a:r>
            <a:r>
              <a:rPr lang="en-ZA" sz="2000" b="0" i="0" dirty="0">
                <a:solidFill>
                  <a:srgbClr val="242424"/>
                </a:solidFill>
                <a:effectLst/>
                <a:latin typeface="+mj-lt"/>
              </a:rPr>
              <a:t>s thrive under these circumstances. </a:t>
            </a:r>
          </a:p>
        </p:txBody>
      </p:sp>
      <p:sp>
        <p:nvSpPr>
          <p:cNvPr id="5" name="Frame 4">
            <a:extLst>
              <a:ext uri="{FF2B5EF4-FFF2-40B4-BE49-F238E27FC236}">
                <a16:creationId xmlns:a16="http://schemas.microsoft.com/office/drawing/2014/main" id="{1CDD5636-1FBE-0606-E7FD-16619ED96127}"/>
              </a:ext>
            </a:extLst>
          </p:cNvPr>
          <p:cNvSpPr/>
          <p:nvPr/>
        </p:nvSpPr>
        <p:spPr>
          <a:xfrm>
            <a:off x="360894" y="700310"/>
            <a:ext cx="11470212" cy="5872882"/>
          </a:xfrm>
          <a:prstGeom prst="frame">
            <a:avLst>
              <a:gd name="adj1" fmla="val 2654"/>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2" name="Title 1">
            <a:extLst>
              <a:ext uri="{FF2B5EF4-FFF2-40B4-BE49-F238E27FC236}">
                <a16:creationId xmlns:a16="http://schemas.microsoft.com/office/drawing/2014/main" id="{40EFD34F-A609-81AD-4282-BB2636C85DCA}"/>
              </a:ext>
            </a:extLst>
          </p:cNvPr>
          <p:cNvSpPr>
            <a:spLocks noGrp="1"/>
          </p:cNvSpPr>
          <p:nvPr>
            <p:ph type="title"/>
          </p:nvPr>
        </p:nvSpPr>
        <p:spPr>
          <a:xfrm>
            <a:off x="1672281" y="341305"/>
            <a:ext cx="8847438" cy="843266"/>
          </a:xfrm>
          <a:solidFill>
            <a:schemeClr val="accent1">
              <a:lumMod val="75000"/>
            </a:schemeClr>
          </a:solidFill>
        </p:spPr>
        <p:txBody>
          <a:bodyPr/>
          <a:lstStyle/>
          <a:p>
            <a:pPr algn="ctr"/>
            <a:r>
              <a:rPr lang="en-AU" dirty="0">
                <a:solidFill>
                  <a:schemeClr val="bg1"/>
                </a:solidFill>
              </a:rPr>
              <a:t>History</a:t>
            </a:r>
          </a:p>
        </p:txBody>
      </p:sp>
      <p:pic>
        <p:nvPicPr>
          <p:cNvPr id="7" name="Picture 4" descr="MyBishopsLife - College">
            <a:extLst>
              <a:ext uri="{FF2B5EF4-FFF2-40B4-BE49-F238E27FC236}">
                <a16:creationId xmlns:a16="http://schemas.microsoft.com/office/drawing/2014/main" id="{B7CCBADF-40C1-3245-9055-3FDA73160DE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5973" y="6124681"/>
            <a:ext cx="550253" cy="68781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659AB2FC-BD4C-8E1C-6DB3-ABBC5ED23FD5}"/>
              </a:ext>
            </a:extLst>
          </p:cNvPr>
          <p:cNvSpPr txBox="1"/>
          <p:nvPr/>
        </p:nvSpPr>
        <p:spPr>
          <a:xfrm>
            <a:off x="1380399" y="4566411"/>
            <a:ext cx="7183030" cy="1323439"/>
          </a:xfrm>
          <a:prstGeom prst="rect">
            <a:avLst/>
          </a:prstGeom>
          <a:noFill/>
        </p:spPr>
        <p:txBody>
          <a:bodyPr wrap="square" rtlCol="0">
            <a:spAutoFit/>
          </a:bodyPr>
          <a:lstStyle/>
          <a:p>
            <a:pPr fontAlgn="base"/>
            <a:endParaRPr lang="en-ZA" sz="2000" dirty="0">
              <a:solidFill>
                <a:srgbClr val="000000"/>
              </a:solidFill>
              <a:latin typeface="+mj-lt"/>
            </a:endParaRPr>
          </a:p>
          <a:p>
            <a:pPr fontAlgn="base"/>
            <a:r>
              <a:rPr lang="en-ZA" sz="2000" b="0" i="0" dirty="0">
                <a:solidFill>
                  <a:srgbClr val="000000"/>
                </a:solidFill>
                <a:effectLst/>
                <a:latin typeface="+mj-lt"/>
              </a:rPr>
              <a:t>Link to syllabus: </a:t>
            </a:r>
            <a:r>
              <a:rPr lang="en-ZA" sz="2000" b="0" i="0" dirty="0">
                <a:solidFill>
                  <a:srgbClr val="000000"/>
                </a:solidFill>
                <a:effectLst/>
                <a:latin typeface="+mj-lt"/>
                <a:hlinkClick r:id="rId3"/>
              </a:rPr>
              <a:t>https://www.cambridgeinternational.org/programmes-and-qualifications/cambridge-international-as-and-a-level-history-9489/</a:t>
            </a:r>
            <a:r>
              <a:rPr lang="en-ZA" sz="2000" b="0" i="0" dirty="0">
                <a:solidFill>
                  <a:srgbClr val="000000"/>
                </a:solidFill>
                <a:effectLst/>
                <a:latin typeface="+mj-lt"/>
              </a:rPr>
              <a:t> </a:t>
            </a:r>
            <a:endParaRPr lang="en-ZA" sz="2000" b="0" i="0" dirty="0">
              <a:solidFill>
                <a:srgbClr val="242424"/>
              </a:solidFill>
              <a:effectLst/>
              <a:latin typeface="+mj-lt"/>
            </a:endParaRPr>
          </a:p>
        </p:txBody>
      </p:sp>
      <p:pic>
        <p:nvPicPr>
          <p:cNvPr id="9218" name="Picture 2" descr="Feather pen with old paper line icon. History or ancient concept. Writing on a parchment scroll with feather quill. Signing a document with ink pen. Manuscript. Vector illustration, flat, clip art. scroll and ink stock illustrations">
            <a:extLst>
              <a:ext uri="{FF2B5EF4-FFF2-40B4-BE49-F238E27FC236}">
                <a16:creationId xmlns:a16="http://schemas.microsoft.com/office/drawing/2014/main" id="{6E89661C-6A62-72FD-4ECC-D0C737E6E558}"/>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5165" t="22508" r="20041" b="22507"/>
          <a:stretch/>
        </p:blipFill>
        <p:spPr bwMode="auto">
          <a:xfrm>
            <a:off x="9294462" y="4405898"/>
            <a:ext cx="1937830" cy="16444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1643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F8B4667-1D44-0406-847C-F32BCA12200E}"/>
              </a:ext>
            </a:extLst>
          </p:cNvPr>
          <p:cNvSpPr txBox="1"/>
          <p:nvPr/>
        </p:nvSpPr>
        <p:spPr>
          <a:xfrm>
            <a:off x="1244402" y="1628662"/>
            <a:ext cx="7003733" cy="4170372"/>
          </a:xfrm>
          <a:prstGeom prst="rect">
            <a:avLst/>
          </a:prstGeom>
          <a:noFill/>
        </p:spPr>
        <p:txBody>
          <a:bodyPr wrap="square" rtlCol="0">
            <a:spAutoFit/>
          </a:bodyPr>
          <a:lstStyle/>
          <a:p>
            <a:pPr>
              <a:spcAft>
                <a:spcPts val="600"/>
              </a:spcAft>
            </a:pPr>
            <a:r>
              <a:rPr lang="en-AU" sz="2000" b="1" u="sng" dirty="0">
                <a:latin typeface="+mj-lt"/>
              </a:rPr>
              <a:t>Teacher Resources:</a:t>
            </a:r>
          </a:p>
          <a:p>
            <a:pPr marL="342900" indent="-342900">
              <a:spcAft>
                <a:spcPts val="600"/>
              </a:spcAft>
              <a:buFont typeface="Arial" panose="020B0604020202020204" pitchFamily="34" charset="0"/>
              <a:buChar char="•"/>
            </a:pPr>
            <a:r>
              <a:rPr lang="en-AU" sz="2000" dirty="0">
                <a:latin typeface="+mj-lt"/>
              </a:rPr>
              <a:t>Our Bishops teachers have access to the Cambridge Schools Support Hub which offers a wide variety of resources to support them in the classroom </a:t>
            </a:r>
          </a:p>
          <a:p>
            <a:pPr marL="342900" indent="-342900">
              <a:spcAft>
                <a:spcPts val="600"/>
              </a:spcAft>
              <a:buFont typeface="Arial" panose="020B0604020202020204" pitchFamily="34" charset="0"/>
              <a:buChar char="•"/>
            </a:pPr>
            <a:r>
              <a:rPr lang="en-AU" sz="2000" dirty="0">
                <a:latin typeface="+mj-lt"/>
              </a:rPr>
              <a:t>Training and professional development courses are offered by Cambridge throughout the year, allowing teachers to continually improve their skills and share expertise</a:t>
            </a:r>
          </a:p>
          <a:p>
            <a:pPr>
              <a:spcAft>
                <a:spcPts val="600"/>
              </a:spcAft>
            </a:pPr>
            <a:endParaRPr lang="en-AU" sz="2000" dirty="0">
              <a:latin typeface="+mj-lt"/>
            </a:endParaRPr>
          </a:p>
          <a:p>
            <a:pPr>
              <a:spcAft>
                <a:spcPts val="600"/>
              </a:spcAft>
            </a:pPr>
            <a:r>
              <a:rPr lang="en-AU" sz="2000" b="1" u="sng" dirty="0">
                <a:latin typeface="+mj-lt"/>
              </a:rPr>
              <a:t>Learner Resources:</a:t>
            </a:r>
          </a:p>
          <a:p>
            <a:pPr marL="342900" indent="-342900">
              <a:spcAft>
                <a:spcPts val="600"/>
              </a:spcAft>
              <a:buFont typeface="Arial" panose="020B0604020202020204" pitchFamily="34" charset="0"/>
              <a:buChar char="•"/>
            </a:pPr>
            <a:r>
              <a:rPr lang="en-AU" sz="2000" dirty="0">
                <a:latin typeface="+mj-lt"/>
              </a:rPr>
              <a:t>As an institution that has been running for over 160 years, Cambridge Education offers a wealth of learning and revision resources to aid the Bishops boys in their educational journey</a:t>
            </a:r>
          </a:p>
        </p:txBody>
      </p:sp>
      <p:sp>
        <p:nvSpPr>
          <p:cNvPr id="5" name="Frame 4">
            <a:extLst>
              <a:ext uri="{FF2B5EF4-FFF2-40B4-BE49-F238E27FC236}">
                <a16:creationId xmlns:a16="http://schemas.microsoft.com/office/drawing/2014/main" id="{3AA92022-93EE-529C-C4E6-46D006EF7147}"/>
              </a:ext>
            </a:extLst>
          </p:cNvPr>
          <p:cNvSpPr/>
          <p:nvPr/>
        </p:nvSpPr>
        <p:spPr>
          <a:xfrm>
            <a:off x="360894" y="700310"/>
            <a:ext cx="11470212" cy="5872882"/>
          </a:xfrm>
          <a:prstGeom prst="frame">
            <a:avLst>
              <a:gd name="adj1" fmla="val 2654"/>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6" name="Title 1">
            <a:extLst>
              <a:ext uri="{FF2B5EF4-FFF2-40B4-BE49-F238E27FC236}">
                <a16:creationId xmlns:a16="http://schemas.microsoft.com/office/drawing/2014/main" id="{4678273F-5891-0049-BD64-0618E15F1605}"/>
              </a:ext>
            </a:extLst>
          </p:cNvPr>
          <p:cNvSpPr txBox="1">
            <a:spLocks/>
          </p:cNvSpPr>
          <p:nvPr/>
        </p:nvSpPr>
        <p:spPr>
          <a:xfrm>
            <a:off x="1672281" y="341305"/>
            <a:ext cx="8847438" cy="843266"/>
          </a:xfrm>
          <a:prstGeom prst="rect">
            <a:avLst/>
          </a:prstGeom>
          <a:solidFill>
            <a:schemeClr val="accent1">
              <a:lumMod val="75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AU" dirty="0">
                <a:solidFill>
                  <a:schemeClr val="bg1"/>
                </a:solidFill>
              </a:rPr>
              <a:t>Cambridge Resources</a:t>
            </a:r>
          </a:p>
        </p:txBody>
      </p:sp>
      <p:pic>
        <p:nvPicPr>
          <p:cNvPr id="9" name="Picture 4" descr="MyBishopsLife - College">
            <a:extLst>
              <a:ext uri="{FF2B5EF4-FFF2-40B4-BE49-F238E27FC236}">
                <a16:creationId xmlns:a16="http://schemas.microsoft.com/office/drawing/2014/main" id="{143D6A0B-13CF-17BA-933C-E48CBC74772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5973" y="6124681"/>
            <a:ext cx="550253" cy="687816"/>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Teacher Presentation Coaching Line Icon Editable Stroke Teacher Presentation Coaching Line Icon Editable Stroke teacher stock illustrations">
            <a:extLst>
              <a:ext uri="{FF2B5EF4-FFF2-40B4-BE49-F238E27FC236}">
                <a16:creationId xmlns:a16="http://schemas.microsoft.com/office/drawing/2014/main" id="{35F68273-BF7F-DBCA-577E-7FB7721C28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31643" y="3779503"/>
            <a:ext cx="2378187" cy="23781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507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ame 4">
            <a:extLst>
              <a:ext uri="{FF2B5EF4-FFF2-40B4-BE49-F238E27FC236}">
                <a16:creationId xmlns:a16="http://schemas.microsoft.com/office/drawing/2014/main" id="{5B631987-9A96-16B2-BE5B-5B2C92D93138}"/>
              </a:ext>
            </a:extLst>
          </p:cNvPr>
          <p:cNvSpPr/>
          <p:nvPr/>
        </p:nvSpPr>
        <p:spPr>
          <a:xfrm>
            <a:off x="360894" y="700310"/>
            <a:ext cx="11470212" cy="5872882"/>
          </a:xfrm>
          <a:prstGeom prst="frame">
            <a:avLst>
              <a:gd name="adj1" fmla="val 2654"/>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6" name="Title 1">
            <a:extLst>
              <a:ext uri="{FF2B5EF4-FFF2-40B4-BE49-F238E27FC236}">
                <a16:creationId xmlns:a16="http://schemas.microsoft.com/office/drawing/2014/main" id="{7FC271C7-29DA-5177-A22A-679D7B87EB96}"/>
              </a:ext>
            </a:extLst>
          </p:cNvPr>
          <p:cNvSpPr txBox="1">
            <a:spLocks/>
          </p:cNvSpPr>
          <p:nvPr/>
        </p:nvSpPr>
        <p:spPr>
          <a:xfrm>
            <a:off x="1672281" y="341305"/>
            <a:ext cx="8847438" cy="843266"/>
          </a:xfrm>
          <a:prstGeom prst="rect">
            <a:avLst/>
          </a:prstGeom>
          <a:solidFill>
            <a:schemeClr val="accent1">
              <a:lumMod val="75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AU" dirty="0">
                <a:solidFill>
                  <a:schemeClr val="bg1"/>
                </a:solidFill>
              </a:rPr>
              <a:t>Why Choose a Cambridge Education</a:t>
            </a:r>
          </a:p>
        </p:txBody>
      </p:sp>
      <p:pic>
        <p:nvPicPr>
          <p:cNvPr id="9" name="Picture 4" descr="MyBishopsLife - College">
            <a:extLst>
              <a:ext uri="{FF2B5EF4-FFF2-40B4-BE49-F238E27FC236}">
                <a16:creationId xmlns:a16="http://schemas.microsoft.com/office/drawing/2014/main" id="{60F79554-88FE-35E8-CAED-9FD2C554831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5973" y="6124681"/>
            <a:ext cx="550253" cy="687816"/>
          </a:xfrm>
          <a:prstGeom prst="rect">
            <a:avLst/>
          </a:prstGeom>
          <a:noFill/>
          <a:extLst>
            <a:ext uri="{909E8E84-426E-40DD-AFC4-6F175D3DCCD1}">
              <a14:hiddenFill xmlns:a14="http://schemas.microsoft.com/office/drawing/2010/main">
                <a:solidFill>
                  <a:srgbClr val="FFFFFF"/>
                </a:solidFill>
              </a14:hiddenFill>
            </a:ext>
          </a:extLst>
        </p:spPr>
      </p:pic>
      <p:sp>
        <p:nvSpPr>
          <p:cNvPr id="10" name="Rounded Rectangular Callout 9">
            <a:extLst>
              <a:ext uri="{FF2B5EF4-FFF2-40B4-BE49-F238E27FC236}">
                <a16:creationId xmlns:a16="http://schemas.microsoft.com/office/drawing/2014/main" id="{715F62D4-975E-92DE-6B7C-D75354822843}"/>
              </a:ext>
            </a:extLst>
          </p:cNvPr>
          <p:cNvSpPr/>
          <p:nvPr/>
        </p:nvSpPr>
        <p:spPr>
          <a:xfrm>
            <a:off x="1036041" y="1775745"/>
            <a:ext cx="2719017" cy="1248016"/>
          </a:xfrm>
          <a:prstGeom prst="wedgeRoundRectCallout">
            <a:avLst>
              <a:gd name="adj1" fmla="val -22857"/>
              <a:gd name="adj2" fmla="val 79573"/>
              <a:gd name="adj3" fmla="val 16667"/>
            </a:avLst>
          </a:prstGeom>
          <a:solidFill>
            <a:schemeClr val="accent1">
              <a:lumMod val="50000"/>
            </a:schemeClr>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TextBox 10">
            <a:extLst>
              <a:ext uri="{FF2B5EF4-FFF2-40B4-BE49-F238E27FC236}">
                <a16:creationId xmlns:a16="http://schemas.microsoft.com/office/drawing/2014/main" id="{78C0F530-C64F-3361-E516-2D31F4232235}"/>
              </a:ext>
            </a:extLst>
          </p:cNvPr>
          <p:cNvSpPr txBox="1"/>
          <p:nvPr/>
        </p:nvSpPr>
        <p:spPr>
          <a:xfrm>
            <a:off x="1143748" y="1891921"/>
            <a:ext cx="2503601" cy="1015663"/>
          </a:xfrm>
          <a:prstGeom prst="rect">
            <a:avLst/>
          </a:prstGeom>
          <a:noFill/>
        </p:spPr>
        <p:txBody>
          <a:bodyPr wrap="square" rtlCol="0">
            <a:spAutoFit/>
          </a:bodyPr>
          <a:lstStyle/>
          <a:p>
            <a:pPr algn="ctr"/>
            <a:r>
              <a:rPr lang="en-AU" sz="2000" b="1" dirty="0">
                <a:solidFill>
                  <a:schemeClr val="bg1"/>
                </a:solidFill>
                <a:latin typeface="+mj-lt"/>
              </a:rPr>
              <a:t>A flexible, challenging and inspiring form of education</a:t>
            </a:r>
          </a:p>
        </p:txBody>
      </p:sp>
      <p:sp>
        <p:nvSpPr>
          <p:cNvPr id="12" name="Rounded Rectangular Callout 11">
            <a:extLst>
              <a:ext uri="{FF2B5EF4-FFF2-40B4-BE49-F238E27FC236}">
                <a16:creationId xmlns:a16="http://schemas.microsoft.com/office/drawing/2014/main" id="{764292B8-F7B5-451F-0A9A-2B10D2B823A3}"/>
              </a:ext>
            </a:extLst>
          </p:cNvPr>
          <p:cNvSpPr/>
          <p:nvPr/>
        </p:nvSpPr>
        <p:spPr>
          <a:xfrm>
            <a:off x="8600280" y="1977591"/>
            <a:ext cx="2719017" cy="1248016"/>
          </a:xfrm>
          <a:prstGeom prst="wedgeRoundRectCallout">
            <a:avLst>
              <a:gd name="adj1" fmla="val -22857"/>
              <a:gd name="adj2" fmla="val 79573"/>
              <a:gd name="adj3" fmla="val 16667"/>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TextBox 12">
            <a:extLst>
              <a:ext uri="{FF2B5EF4-FFF2-40B4-BE49-F238E27FC236}">
                <a16:creationId xmlns:a16="http://schemas.microsoft.com/office/drawing/2014/main" id="{0430F07C-3D91-C6CD-8722-6827BD069279}"/>
              </a:ext>
            </a:extLst>
          </p:cNvPr>
          <p:cNvSpPr txBox="1"/>
          <p:nvPr/>
        </p:nvSpPr>
        <p:spPr>
          <a:xfrm>
            <a:off x="8654134" y="2093767"/>
            <a:ext cx="2611308" cy="1015663"/>
          </a:xfrm>
          <a:prstGeom prst="rect">
            <a:avLst/>
          </a:prstGeom>
          <a:noFill/>
        </p:spPr>
        <p:txBody>
          <a:bodyPr wrap="square" rtlCol="0">
            <a:spAutoFit/>
          </a:bodyPr>
          <a:lstStyle/>
          <a:p>
            <a:pPr algn="ctr"/>
            <a:r>
              <a:rPr lang="en-AU" sz="2000" b="1" dirty="0">
                <a:solidFill>
                  <a:schemeClr val="bg1"/>
                </a:solidFill>
                <a:latin typeface="+mj-lt"/>
              </a:rPr>
              <a:t>Learners develop an informed curiosity and passion for learning</a:t>
            </a:r>
          </a:p>
        </p:txBody>
      </p:sp>
      <p:sp>
        <p:nvSpPr>
          <p:cNvPr id="14" name="Rounded Rectangular Callout 13">
            <a:extLst>
              <a:ext uri="{FF2B5EF4-FFF2-40B4-BE49-F238E27FC236}">
                <a16:creationId xmlns:a16="http://schemas.microsoft.com/office/drawing/2014/main" id="{20FB9B9F-6CCD-BBFB-9738-1B5FEA146E4F}"/>
              </a:ext>
            </a:extLst>
          </p:cNvPr>
          <p:cNvSpPr/>
          <p:nvPr/>
        </p:nvSpPr>
        <p:spPr>
          <a:xfrm flipH="1">
            <a:off x="5849211" y="4368902"/>
            <a:ext cx="3991231" cy="1248016"/>
          </a:xfrm>
          <a:prstGeom prst="wedgeRoundRectCallout">
            <a:avLst>
              <a:gd name="adj1" fmla="val -21464"/>
              <a:gd name="adj2" fmla="val 98385"/>
              <a:gd name="adj3" fmla="val 16667"/>
            </a:avLst>
          </a:prstGeom>
          <a:solidFill>
            <a:schemeClr val="accent1">
              <a:lumMod val="50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TextBox 14">
            <a:extLst>
              <a:ext uri="{FF2B5EF4-FFF2-40B4-BE49-F238E27FC236}">
                <a16:creationId xmlns:a16="http://schemas.microsoft.com/office/drawing/2014/main" id="{665042AD-01B0-B85A-55C3-F4E17FA1D751}"/>
              </a:ext>
            </a:extLst>
          </p:cNvPr>
          <p:cNvSpPr txBox="1"/>
          <p:nvPr/>
        </p:nvSpPr>
        <p:spPr>
          <a:xfrm>
            <a:off x="5751055" y="4485078"/>
            <a:ext cx="4187542" cy="1015663"/>
          </a:xfrm>
          <a:prstGeom prst="rect">
            <a:avLst/>
          </a:prstGeom>
          <a:noFill/>
        </p:spPr>
        <p:txBody>
          <a:bodyPr wrap="square" rtlCol="0">
            <a:spAutoFit/>
          </a:bodyPr>
          <a:lstStyle/>
          <a:p>
            <a:pPr algn="ctr"/>
            <a:r>
              <a:rPr lang="en-AU" sz="2000" b="1" dirty="0">
                <a:solidFill>
                  <a:schemeClr val="bg1"/>
                </a:solidFill>
                <a:latin typeface="+mj-lt"/>
              </a:rPr>
              <a:t>Emphasis on mastering subjects in-depth with skills development for future study and work</a:t>
            </a:r>
          </a:p>
        </p:txBody>
      </p:sp>
      <p:sp>
        <p:nvSpPr>
          <p:cNvPr id="16" name="Rounded Rectangular Callout 15">
            <a:extLst>
              <a:ext uri="{FF2B5EF4-FFF2-40B4-BE49-F238E27FC236}">
                <a16:creationId xmlns:a16="http://schemas.microsoft.com/office/drawing/2014/main" id="{C22ACBE1-D377-C089-95CC-FB507C2A75E6}"/>
              </a:ext>
            </a:extLst>
          </p:cNvPr>
          <p:cNvSpPr/>
          <p:nvPr/>
        </p:nvSpPr>
        <p:spPr>
          <a:xfrm>
            <a:off x="4735700" y="2331243"/>
            <a:ext cx="2883938" cy="882909"/>
          </a:xfrm>
          <a:prstGeom prst="wedgeRoundRectCallout">
            <a:avLst>
              <a:gd name="adj1" fmla="val -22857"/>
              <a:gd name="adj2" fmla="val 100944"/>
              <a:gd name="adj3" fmla="val 16667"/>
            </a:avLst>
          </a:prstGeom>
          <a:solidFill>
            <a:srgbClr val="2F5597">
              <a:alpha val="74902"/>
            </a:srgb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TextBox 16">
            <a:extLst>
              <a:ext uri="{FF2B5EF4-FFF2-40B4-BE49-F238E27FC236}">
                <a16:creationId xmlns:a16="http://schemas.microsoft.com/office/drawing/2014/main" id="{94E254F5-9B8A-7E8F-77AD-231B96982B19}"/>
              </a:ext>
            </a:extLst>
          </p:cNvPr>
          <p:cNvSpPr txBox="1"/>
          <p:nvPr/>
        </p:nvSpPr>
        <p:spPr>
          <a:xfrm>
            <a:off x="4755310" y="2418754"/>
            <a:ext cx="2844718" cy="707886"/>
          </a:xfrm>
          <a:prstGeom prst="rect">
            <a:avLst/>
          </a:prstGeom>
          <a:noFill/>
        </p:spPr>
        <p:txBody>
          <a:bodyPr wrap="square" rtlCol="0">
            <a:spAutoFit/>
          </a:bodyPr>
          <a:lstStyle/>
          <a:p>
            <a:pPr algn="ctr"/>
            <a:r>
              <a:rPr lang="en-AU" sz="2000" b="1" dirty="0">
                <a:solidFill>
                  <a:schemeClr val="bg1"/>
                </a:solidFill>
                <a:latin typeface="+mj-lt"/>
              </a:rPr>
              <a:t>Learners acquire higher order thinking skills </a:t>
            </a:r>
          </a:p>
        </p:txBody>
      </p:sp>
      <p:sp>
        <p:nvSpPr>
          <p:cNvPr id="18" name="Rounded Rectangular Callout 17">
            <a:extLst>
              <a:ext uri="{FF2B5EF4-FFF2-40B4-BE49-F238E27FC236}">
                <a16:creationId xmlns:a16="http://schemas.microsoft.com/office/drawing/2014/main" id="{6048D0D8-ED1A-DFE6-A9D7-4EFCC62396D7}"/>
              </a:ext>
            </a:extLst>
          </p:cNvPr>
          <p:cNvSpPr/>
          <p:nvPr/>
        </p:nvSpPr>
        <p:spPr>
          <a:xfrm flipH="1">
            <a:off x="1432440" y="4214896"/>
            <a:ext cx="3303260" cy="1248016"/>
          </a:xfrm>
          <a:prstGeom prst="wedgeRoundRectCallout">
            <a:avLst>
              <a:gd name="adj1" fmla="val -21464"/>
              <a:gd name="adj2" fmla="val 98385"/>
              <a:gd name="adj3" fmla="val 16667"/>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TextBox 3">
            <a:extLst>
              <a:ext uri="{FF2B5EF4-FFF2-40B4-BE49-F238E27FC236}">
                <a16:creationId xmlns:a16="http://schemas.microsoft.com/office/drawing/2014/main" id="{B704FAB4-A17A-CBFC-88A3-68FBC4EBBFD9}"/>
              </a:ext>
            </a:extLst>
          </p:cNvPr>
          <p:cNvSpPr txBox="1"/>
          <p:nvPr/>
        </p:nvSpPr>
        <p:spPr>
          <a:xfrm>
            <a:off x="1173841" y="4331072"/>
            <a:ext cx="3820457" cy="1015663"/>
          </a:xfrm>
          <a:prstGeom prst="rect">
            <a:avLst/>
          </a:prstGeom>
          <a:noFill/>
        </p:spPr>
        <p:txBody>
          <a:bodyPr wrap="square" rtlCol="0">
            <a:spAutoFit/>
          </a:bodyPr>
          <a:lstStyle/>
          <a:p>
            <a:pPr algn="ctr"/>
            <a:r>
              <a:rPr lang="en-AU" sz="2000" b="1" dirty="0">
                <a:solidFill>
                  <a:schemeClr val="bg1"/>
                </a:solidFill>
                <a:latin typeface="+mj-lt"/>
              </a:rPr>
              <a:t>The syllabus fosters both independent research and collaboration</a:t>
            </a:r>
          </a:p>
        </p:txBody>
      </p:sp>
    </p:spTree>
    <p:extLst>
      <p:ext uri="{BB962C8B-B14F-4D97-AF65-F5344CB8AC3E}">
        <p14:creationId xmlns:p14="http://schemas.microsoft.com/office/powerpoint/2010/main" val="2894337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open book line art open notebook pages flapping line art book stock illustrations">
            <a:extLst>
              <a:ext uri="{FF2B5EF4-FFF2-40B4-BE49-F238E27FC236}">
                <a16:creationId xmlns:a16="http://schemas.microsoft.com/office/drawing/2014/main" id="{FBBA66A7-F7A8-CD13-0326-1FE3F0A9C9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80781" y="1912003"/>
            <a:ext cx="1668439" cy="1335842"/>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Language Learning Line Icon Language Learning Line Icon translate stock illustrations">
            <a:extLst>
              <a:ext uri="{FF2B5EF4-FFF2-40B4-BE49-F238E27FC236}">
                <a16:creationId xmlns:a16="http://schemas.microsoft.com/office/drawing/2014/main" id="{568783A1-D43C-599A-76FF-F64029CACC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16765" y="4643444"/>
            <a:ext cx="1325949" cy="1325949"/>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mathematical statistical hypothesis test &quot;close up with selective focus of a part of a statistical hypotesis testing,mathematics,interesting for book-design,wrapping paper,backgrounds&quot; mathematics stock pictures, royalty-free photos &amp; images">
            <a:extLst>
              <a:ext uri="{FF2B5EF4-FFF2-40B4-BE49-F238E27FC236}">
                <a16:creationId xmlns:a16="http://schemas.microsoft.com/office/drawing/2014/main" id="{E507F2DC-E0A6-6733-7395-04A067C0C388}"/>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23661" t="21313" r="24579" b="26290"/>
          <a:stretch/>
        </p:blipFill>
        <p:spPr bwMode="auto">
          <a:xfrm>
            <a:off x="6353470" y="4629400"/>
            <a:ext cx="1656083" cy="1117652"/>
          </a:xfrm>
          <a:prstGeom prst="rect">
            <a:avLst/>
          </a:prstGeom>
          <a:noFill/>
          <a:extLst>
            <a:ext uri="{909E8E84-426E-40DD-AFC4-6F175D3DCCD1}">
              <a14:hiddenFill xmlns:a14="http://schemas.microsoft.com/office/drawing/2010/main">
                <a:solidFill>
                  <a:srgbClr val="FFFFFF"/>
                </a:solidFill>
              </a14:hiddenFill>
            </a:ext>
          </a:extLst>
        </p:spPr>
      </p:pic>
      <p:pic>
        <p:nvPicPr>
          <p:cNvPr id="4104" name="Picture 8" descr="Hand drawn physics formulas Science knowledge education. Hand drawn physics formulas Science knowledge education vectors physics stock illustrations">
            <a:extLst>
              <a:ext uri="{FF2B5EF4-FFF2-40B4-BE49-F238E27FC236}">
                <a16:creationId xmlns:a16="http://schemas.microsoft.com/office/drawing/2014/main" id="{B38D2810-C54E-3911-0415-E8E88582D48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65318" t="45311" r="1938" b="5565"/>
          <a:stretch/>
        </p:blipFill>
        <p:spPr bwMode="auto">
          <a:xfrm>
            <a:off x="1369202" y="4129638"/>
            <a:ext cx="1490061" cy="1607156"/>
          </a:xfrm>
          <a:prstGeom prst="rect">
            <a:avLst/>
          </a:prstGeom>
          <a:noFill/>
          <a:extLst>
            <a:ext uri="{909E8E84-426E-40DD-AFC4-6F175D3DCCD1}">
              <a14:hiddenFill xmlns:a14="http://schemas.microsoft.com/office/drawing/2010/main">
                <a:solidFill>
                  <a:srgbClr val="FFFFFF"/>
                </a:solidFill>
              </a14:hiddenFill>
            </a:ext>
          </a:extLst>
        </p:spPr>
      </p:pic>
      <p:pic>
        <p:nvPicPr>
          <p:cNvPr id="4106" name="Picture 10" descr="Chemistry pixel perfect linear icon. Science and medicine research. Biochemistry and pharmacology. Thin line customizable illustration. Contour symbol. Vector isolated outline drawing. Editable stroke Chemistry pixel perfect linear icon. Science and medicine research. Biochemistry and pharmacology. Thin line customizable illustration. Contour symbol. Vector isolated outline drawing. Editable stroke chemistry stock illustrations">
            <a:extLst>
              <a:ext uri="{FF2B5EF4-FFF2-40B4-BE49-F238E27FC236}">
                <a16:creationId xmlns:a16="http://schemas.microsoft.com/office/drawing/2014/main" id="{DF09B0DE-4E9F-3B76-D24D-2F3BE280B691}"/>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19923" t="14397" r="21058" b="26144"/>
          <a:stretch/>
        </p:blipFill>
        <p:spPr bwMode="auto">
          <a:xfrm>
            <a:off x="5785625" y="1822807"/>
            <a:ext cx="1325949" cy="1335842"/>
          </a:xfrm>
          <a:prstGeom prst="rect">
            <a:avLst/>
          </a:prstGeom>
          <a:noFill/>
          <a:extLst>
            <a:ext uri="{909E8E84-426E-40DD-AFC4-6F175D3DCCD1}">
              <a14:hiddenFill xmlns:a14="http://schemas.microsoft.com/office/drawing/2010/main">
                <a:solidFill>
                  <a:srgbClr val="FFFFFF"/>
                </a:solidFill>
              </a14:hiddenFill>
            </a:ext>
          </a:extLst>
        </p:spPr>
      </p:pic>
      <p:pic>
        <p:nvPicPr>
          <p:cNvPr id="4108" name="Picture 12" descr="Microscope icon vector illustration. Microscope vector design illustration template isolated on white background. Microscope vector icon flat design for website, logo, sign, symbol, app, UI. Microscope icon vector illustration. Microscope vector design illustration template isolated on white background. Microscope vector icon flat design for website, logo, sign, symbol, app, UI. microscopre stock illustrations">
            <a:extLst>
              <a:ext uri="{FF2B5EF4-FFF2-40B4-BE49-F238E27FC236}">
                <a16:creationId xmlns:a16="http://schemas.microsoft.com/office/drawing/2014/main" id="{D3338BB7-F3F1-B8CE-9799-218AC8150990}"/>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l="24161" t="11346" r="24487" b="22898"/>
          <a:stretch/>
        </p:blipFill>
        <p:spPr bwMode="auto">
          <a:xfrm>
            <a:off x="8030156" y="2508522"/>
            <a:ext cx="1001515" cy="1282471"/>
          </a:xfrm>
          <a:prstGeom prst="rect">
            <a:avLst/>
          </a:prstGeom>
          <a:noFill/>
          <a:extLst>
            <a:ext uri="{909E8E84-426E-40DD-AFC4-6F175D3DCCD1}">
              <a14:hiddenFill xmlns:a14="http://schemas.microsoft.com/office/drawing/2010/main">
                <a:solidFill>
                  <a:srgbClr val="FFFFFF"/>
                </a:solidFill>
              </a14:hiddenFill>
            </a:ext>
          </a:extLst>
        </p:spPr>
      </p:pic>
      <p:pic>
        <p:nvPicPr>
          <p:cNvPr id="4110" name="Picture 14" descr="Money profit analytics thin line icon. Growth chart arrow, coins and dollar symbol, outline style pictogram on white background. Business sign for mobile concept and web design. Vector graphics.">
            <a:extLst>
              <a:ext uri="{FF2B5EF4-FFF2-40B4-BE49-F238E27FC236}">
                <a16:creationId xmlns:a16="http://schemas.microsoft.com/office/drawing/2014/main" id="{0D8D0F22-4DA5-0DEC-9983-F367E558C2A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51908" y="1647340"/>
            <a:ext cx="1226722" cy="1226722"/>
          </a:xfrm>
          <a:prstGeom prst="rect">
            <a:avLst/>
          </a:prstGeom>
          <a:noFill/>
          <a:extLst>
            <a:ext uri="{909E8E84-426E-40DD-AFC4-6F175D3DCCD1}">
              <a14:hiddenFill xmlns:a14="http://schemas.microsoft.com/office/drawing/2010/main">
                <a:solidFill>
                  <a:srgbClr val="FFFFFF"/>
                </a:solidFill>
              </a14:hiddenFill>
            </a:ext>
          </a:extLst>
        </p:spPr>
      </p:pic>
      <p:pic>
        <p:nvPicPr>
          <p:cNvPr id="4112" name="Picture 16" descr="Developer Related Vector Conceptual Illustration. Coding, Programmer, Data. Developer Related Vector Conceptual Illustration. Coding, Programmer, Data. computer coding screen stock illustrations">
            <a:extLst>
              <a:ext uri="{FF2B5EF4-FFF2-40B4-BE49-F238E27FC236}">
                <a16:creationId xmlns:a16="http://schemas.microsoft.com/office/drawing/2014/main" id="{B1E60554-7425-1F53-1976-257F6CD2151F}"/>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l="11922" t="20361" r="11322" b="18770"/>
          <a:stretch/>
        </p:blipFill>
        <p:spPr bwMode="auto">
          <a:xfrm>
            <a:off x="3830103" y="4205701"/>
            <a:ext cx="1441685" cy="1143304"/>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B68C6420-272A-B454-2138-F84820529888}"/>
              </a:ext>
            </a:extLst>
          </p:cNvPr>
          <p:cNvSpPr txBox="1"/>
          <p:nvPr/>
        </p:nvSpPr>
        <p:spPr>
          <a:xfrm>
            <a:off x="1071236" y="1620164"/>
            <a:ext cx="1388066" cy="1631216"/>
          </a:xfrm>
          <a:prstGeom prst="rect">
            <a:avLst/>
          </a:prstGeom>
          <a:noFill/>
          <a:ln w="57150">
            <a:solidFill>
              <a:schemeClr val="accent1">
                <a:lumMod val="75000"/>
              </a:schemeClr>
            </a:solidFill>
          </a:ln>
        </p:spPr>
        <p:txBody>
          <a:bodyPr wrap="square" rtlCol="0">
            <a:spAutoFit/>
          </a:bodyPr>
          <a:lstStyle/>
          <a:p>
            <a:pPr algn="ctr"/>
            <a:endParaRPr lang="en-AU" sz="2000" dirty="0">
              <a:latin typeface="+mj-lt"/>
            </a:endParaRPr>
          </a:p>
          <a:p>
            <a:pPr algn="ctr"/>
            <a:endParaRPr lang="en-AU" sz="2000" dirty="0">
              <a:latin typeface="+mj-lt"/>
            </a:endParaRPr>
          </a:p>
          <a:p>
            <a:pPr algn="ctr"/>
            <a:endParaRPr lang="en-AU" sz="2000" dirty="0">
              <a:latin typeface="+mj-lt"/>
            </a:endParaRPr>
          </a:p>
          <a:p>
            <a:pPr algn="ctr"/>
            <a:endParaRPr lang="en-AU" sz="2000" b="1" u="sng" dirty="0">
              <a:latin typeface="+mj-lt"/>
            </a:endParaRPr>
          </a:p>
          <a:p>
            <a:pPr algn="ctr"/>
            <a:r>
              <a:rPr lang="en-AU" sz="2000" dirty="0">
                <a:latin typeface="+mj-lt"/>
              </a:rPr>
              <a:t>Economics</a:t>
            </a:r>
          </a:p>
        </p:txBody>
      </p:sp>
      <p:sp>
        <p:nvSpPr>
          <p:cNvPr id="12" name="TextBox 11">
            <a:extLst>
              <a:ext uri="{FF2B5EF4-FFF2-40B4-BE49-F238E27FC236}">
                <a16:creationId xmlns:a16="http://schemas.microsoft.com/office/drawing/2014/main" id="{FBA3C15F-C28F-4E09-D2FC-72D899BBEFCE}"/>
              </a:ext>
            </a:extLst>
          </p:cNvPr>
          <p:cNvSpPr txBox="1"/>
          <p:nvPr/>
        </p:nvSpPr>
        <p:spPr>
          <a:xfrm>
            <a:off x="1228922" y="4171233"/>
            <a:ext cx="1656082" cy="1938992"/>
          </a:xfrm>
          <a:prstGeom prst="rect">
            <a:avLst/>
          </a:prstGeom>
          <a:noFill/>
          <a:ln w="57150">
            <a:solidFill>
              <a:schemeClr val="accent1">
                <a:lumMod val="75000"/>
              </a:schemeClr>
            </a:solidFill>
          </a:ln>
        </p:spPr>
        <p:txBody>
          <a:bodyPr wrap="square" rtlCol="0">
            <a:spAutoFit/>
          </a:bodyPr>
          <a:lstStyle/>
          <a:p>
            <a:endParaRPr lang="en-AU" sz="2000" dirty="0">
              <a:latin typeface="+mj-lt"/>
            </a:endParaRPr>
          </a:p>
          <a:p>
            <a:endParaRPr lang="en-AU" sz="2000" dirty="0">
              <a:latin typeface="+mj-lt"/>
            </a:endParaRPr>
          </a:p>
          <a:p>
            <a:endParaRPr lang="en-AU" sz="2000" dirty="0">
              <a:latin typeface="+mj-lt"/>
            </a:endParaRPr>
          </a:p>
          <a:p>
            <a:endParaRPr lang="en-AU" sz="2000" dirty="0">
              <a:latin typeface="+mj-lt"/>
            </a:endParaRPr>
          </a:p>
          <a:p>
            <a:endParaRPr lang="en-AU" sz="2000" dirty="0">
              <a:latin typeface="+mj-lt"/>
            </a:endParaRPr>
          </a:p>
          <a:p>
            <a:pPr algn="ctr"/>
            <a:r>
              <a:rPr lang="en-AU" sz="2000" dirty="0">
                <a:latin typeface="+mj-lt"/>
              </a:rPr>
              <a:t>Physics</a:t>
            </a:r>
          </a:p>
        </p:txBody>
      </p:sp>
      <p:sp>
        <p:nvSpPr>
          <p:cNvPr id="13" name="TextBox 12">
            <a:extLst>
              <a:ext uri="{FF2B5EF4-FFF2-40B4-BE49-F238E27FC236}">
                <a16:creationId xmlns:a16="http://schemas.microsoft.com/office/drawing/2014/main" id="{4E181C61-F2E0-6759-9084-A5258A5B7E45}"/>
              </a:ext>
            </a:extLst>
          </p:cNvPr>
          <p:cNvSpPr txBox="1"/>
          <p:nvPr/>
        </p:nvSpPr>
        <p:spPr>
          <a:xfrm>
            <a:off x="5703151" y="1674691"/>
            <a:ext cx="1515138" cy="1938992"/>
          </a:xfrm>
          <a:prstGeom prst="rect">
            <a:avLst/>
          </a:prstGeom>
          <a:noFill/>
          <a:ln w="57150">
            <a:solidFill>
              <a:schemeClr val="accent1">
                <a:lumMod val="75000"/>
              </a:schemeClr>
            </a:solidFill>
          </a:ln>
        </p:spPr>
        <p:txBody>
          <a:bodyPr wrap="square" rtlCol="0">
            <a:spAutoFit/>
          </a:bodyPr>
          <a:lstStyle/>
          <a:p>
            <a:pPr algn="ctr"/>
            <a:endParaRPr lang="en-AU" sz="2000" dirty="0">
              <a:latin typeface="+mj-lt"/>
            </a:endParaRPr>
          </a:p>
          <a:p>
            <a:pPr algn="ctr"/>
            <a:endParaRPr lang="en-AU" sz="2000" dirty="0">
              <a:latin typeface="+mj-lt"/>
            </a:endParaRPr>
          </a:p>
          <a:p>
            <a:pPr algn="ctr"/>
            <a:endParaRPr lang="en-AU" sz="2000" dirty="0">
              <a:latin typeface="+mj-lt"/>
            </a:endParaRPr>
          </a:p>
          <a:p>
            <a:pPr algn="ctr"/>
            <a:endParaRPr lang="en-AU" sz="2000" dirty="0">
              <a:latin typeface="+mj-lt"/>
            </a:endParaRPr>
          </a:p>
          <a:p>
            <a:pPr algn="ctr"/>
            <a:endParaRPr lang="en-AU" sz="2000" dirty="0">
              <a:latin typeface="+mj-lt"/>
            </a:endParaRPr>
          </a:p>
          <a:p>
            <a:pPr algn="ctr"/>
            <a:r>
              <a:rPr lang="en-AU" sz="2000" dirty="0">
                <a:latin typeface="+mj-lt"/>
              </a:rPr>
              <a:t>Chemistry</a:t>
            </a:r>
          </a:p>
        </p:txBody>
      </p:sp>
      <p:sp>
        <p:nvSpPr>
          <p:cNvPr id="14" name="TextBox 13">
            <a:extLst>
              <a:ext uri="{FF2B5EF4-FFF2-40B4-BE49-F238E27FC236}">
                <a16:creationId xmlns:a16="http://schemas.microsoft.com/office/drawing/2014/main" id="{86884F5B-715D-9B01-ECEB-E04A797A125A}"/>
              </a:ext>
            </a:extLst>
          </p:cNvPr>
          <p:cNvSpPr txBox="1"/>
          <p:nvPr/>
        </p:nvSpPr>
        <p:spPr>
          <a:xfrm>
            <a:off x="6166525" y="4536958"/>
            <a:ext cx="2042028" cy="1631216"/>
          </a:xfrm>
          <a:prstGeom prst="rect">
            <a:avLst/>
          </a:prstGeom>
          <a:noFill/>
          <a:ln w="57150">
            <a:solidFill>
              <a:schemeClr val="accent1">
                <a:lumMod val="75000"/>
              </a:schemeClr>
            </a:solidFill>
          </a:ln>
        </p:spPr>
        <p:txBody>
          <a:bodyPr wrap="square" rtlCol="0">
            <a:spAutoFit/>
          </a:bodyPr>
          <a:lstStyle/>
          <a:p>
            <a:pPr algn="ctr"/>
            <a:endParaRPr lang="en-AU" sz="2000" dirty="0">
              <a:latin typeface="+mj-lt"/>
            </a:endParaRPr>
          </a:p>
          <a:p>
            <a:pPr algn="ctr"/>
            <a:endParaRPr lang="en-AU" sz="2000" dirty="0">
              <a:latin typeface="+mj-lt"/>
            </a:endParaRPr>
          </a:p>
          <a:p>
            <a:pPr algn="ctr"/>
            <a:endParaRPr lang="en-AU" sz="2000" dirty="0">
              <a:latin typeface="+mj-lt"/>
            </a:endParaRPr>
          </a:p>
          <a:p>
            <a:pPr algn="ctr"/>
            <a:endParaRPr lang="en-AU" sz="2000" dirty="0">
              <a:latin typeface="+mj-lt"/>
            </a:endParaRPr>
          </a:p>
          <a:p>
            <a:pPr algn="ctr"/>
            <a:r>
              <a:rPr lang="en-AU" sz="2000" dirty="0">
                <a:latin typeface="+mj-lt"/>
              </a:rPr>
              <a:t>Mathematics</a:t>
            </a:r>
          </a:p>
        </p:txBody>
      </p:sp>
      <p:sp>
        <p:nvSpPr>
          <p:cNvPr id="15" name="TextBox 14">
            <a:extLst>
              <a:ext uri="{FF2B5EF4-FFF2-40B4-BE49-F238E27FC236}">
                <a16:creationId xmlns:a16="http://schemas.microsoft.com/office/drawing/2014/main" id="{5A972406-49A0-E852-8DAD-259207166C36}"/>
              </a:ext>
            </a:extLst>
          </p:cNvPr>
          <p:cNvSpPr txBox="1"/>
          <p:nvPr/>
        </p:nvSpPr>
        <p:spPr>
          <a:xfrm>
            <a:off x="3520636" y="4094211"/>
            <a:ext cx="2063853" cy="1631216"/>
          </a:xfrm>
          <a:prstGeom prst="rect">
            <a:avLst/>
          </a:prstGeom>
          <a:noFill/>
          <a:ln w="57150">
            <a:solidFill>
              <a:schemeClr val="accent1">
                <a:lumMod val="75000"/>
              </a:schemeClr>
            </a:solidFill>
          </a:ln>
        </p:spPr>
        <p:txBody>
          <a:bodyPr wrap="square" rtlCol="0">
            <a:spAutoFit/>
          </a:bodyPr>
          <a:lstStyle/>
          <a:p>
            <a:pPr algn="ctr"/>
            <a:endParaRPr lang="en-AU" sz="2000" dirty="0">
              <a:latin typeface="+mj-lt"/>
            </a:endParaRPr>
          </a:p>
          <a:p>
            <a:pPr algn="ctr"/>
            <a:endParaRPr lang="en-AU" sz="2000" dirty="0">
              <a:latin typeface="+mj-lt"/>
            </a:endParaRPr>
          </a:p>
          <a:p>
            <a:pPr algn="ctr"/>
            <a:endParaRPr lang="en-AU" sz="2000" dirty="0">
              <a:latin typeface="+mj-lt"/>
            </a:endParaRPr>
          </a:p>
          <a:p>
            <a:pPr algn="ctr"/>
            <a:endParaRPr lang="en-AU" sz="2000" dirty="0">
              <a:latin typeface="+mj-lt"/>
            </a:endParaRPr>
          </a:p>
          <a:p>
            <a:pPr algn="ctr"/>
            <a:r>
              <a:rPr lang="en-AU" sz="2000" dirty="0">
                <a:latin typeface="+mj-lt"/>
              </a:rPr>
              <a:t>Computer Science</a:t>
            </a:r>
          </a:p>
        </p:txBody>
      </p:sp>
      <p:sp>
        <p:nvSpPr>
          <p:cNvPr id="16" name="TextBox 15">
            <a:extLst>
              <a:ext uri="{FF2B5EF4-FFF2-40B4-BE49-F238E27FC236}">
                <a16:creationId xmlns:a16="http://schemas.microsoft.com/office/drawing/2014/main" id="{AA86408F-5935-ECE1-853F-22CDB27ED973}"/>
              </a:ext>
            </a:extLst>
          </p:cNvPr>
          <p:cNvSpPr txBox="1"/>
          <p:nvPr/>
        </p:nvSpPr>
        <p:spPr>
          <a:xfrm>
            <a:off x="7850463" y="2339532"/>
            <a:ext cx="1422108" cy="1938992"/>
          </a:xfrm>
          <a:prstGeom prst="rect">
            <a:avLst/>
          </a:prstGeom>
          <a:noFill/>
          <a:ln w="57150">
            <a:solidFill>
              <a:schemeClr val="accent1">
                <a:lumMod val="75000"/>
              </a:schemeClr>
            </a:solidFill>
          </a:ln>
        </p:spPr>
        <p:txBody>
          <a:bodyPr wrap="square" rtlCol="0">
            <a:spAutoFit/>
          </a:bodyPr>
          <a:lstStyle/>
          <a:p>
            <a:pPr algn="ctr"/>
            <a:endParaRPr lang="en-AU" sz="2000" dirty="0">
              <a:latin typeface="+mj-lt"/>
            </a:endParaRPr>
          </a:p>
          <a:p>
            <a:pPr algn="ctr"/>
            <a:endParaRPr lang="en-AU" sz="2000" dirty="0">
              <a:latin typeface="+mj-lt"/>
            </a:endParaRPr>
          </a:p>
          <a:p>
            <a:pPr algn="ctr"/>
            <a:endParaRPr lang="en-AU" sz="2000" dirty="0">
              <a:latin typeface="+mj-lt"/>
            </a:endParaRPr>
          </a:p>
          <a:p>
            <a:pPr algn="ctr"/>
            <a:endParaRPr lang="en-AU" sz="2000" dirty="0">
              <a:latin typeface="+mj-lt"/>
            </a:endParaRPr>
          </a:p>
          <a:p>
            <a:pPr algn="ctr"/>
            <a:endParaRPr lang="en-AU" sz="2000" dirty="0">
              <a:latin typeface="+mj-lt"/>
            </a:endParaRPr>
          </a:p>
          <a:p>
            <a:pPr algn="ctr"/>
            <a:r>
              <a:rPr lang="en-AU" sz="2000" dirty="0">
                <a:latin typeface="+mj-lt"/>
              </a:rPr>
              <a:t>Biology</a:t>
            </a:r>
          </a:p>
        </p:txBody>
      </p:sp>
      <p:sp>
        <p:nvSpPr>
          <p:cNvPr id="17" name="TextBox 16">
            <a:extLst>
              <a:ext uri="{FF2B5EF4-FFF2-40B4-BE49-F238E27FC236}">
                <a16:creationId xmlns:a16="http://schemas.microsoft.com/office/drawing/2014/main" id="{D96E5969-E066-34FB-766F-419AACF6DA39}"/>
              </a:ext>
            </a:extLst>
          </p:cNvPr>
          <p:cNvSpPr txBox="1"/>
          <p:nvPr/>
        </p:nvSpPr>
        <p:spPr>
          <a:xfrm>
            <a:off x="3067783" y="1995774"/>
            <a:ext cx="1894437" cy="1323439"/>
          </a:xfrm>
          <a:prstGeom prst="rect">
            <a:avLst/>
          </a:prstGeom>
          <a:noFill/>
          <a:ln w="57150">
            <a:solidFill>
              <a:schemeClr val="accent1">
                <a:lumMod val="75000"/>
              </a:schemeClr>
            </a:solidFill>
          </a:ln>
        </p:spPr>
        <p:txBody>
          <a:bodyPr wrap="square" rtlCol="0">
            <a:spAutoFit/>
          </a:bodyPr>
          <a:lstStyle/>
          <a:p>
            <a:pPr algn="ctr"/>
            <a:endParaRPr lang="en-AU" sz="2000" dirty="0">
              <a:latin typeface="+mj-lt"/>
            </a:endParaRPr>
          </a:p>
          <a:p>
            <a:pPr algn="ctr"/>
            <a:endParaRPr lang="en-AU" sz="2000" dirty="0">
              <a:latin typeface="+mj-lt"/>
            </a:endParaRPr>
          </a:p>
          <a:p>
            <a:pPr algn="ctr"/>
            <a:endParaRPr lang="en-AU" sz="2000" dirty="0">
              <a:latin typeface="+mj-lt"/>
            </a:endParaRPr>
          </a:p>
          <a:p>
            <a:pPr algn="ctr"/>
            <a:r>
              <a:rPr lang="en-AU" sz="2000" dirty="0">
                <a:latin typeface="+mj-lt"/>
              </a:rPr>
              <a:t>English</a:t>
            </a:r>
          </a:p>
        </p:txBody>
      </p:sp>
      <p:sp>
        <p:nvSpPr>
          <p:cNvPr id="18" name="TextBox 17">
            <a:extLst>
              <a:ext uri="{FF2B5EF4-FFF2-40B4-BE49-F238E27FC236}">
                <a16:creationId xmlns:a16="http://schemas.microsoft.com/office/drawing/2014/main" id="{E9470750-07C7-EF49-8862-1F831957A572}"/>
              </a:ext>
            </a:extLst>
          </p:cNvPr>
          <p:cNvSpPr txBox="1"/>
          <p:nvPr/>
        </p:nvSpPr>
        <p:spPr>
          <a:xfrm>
            <a:off x="9191383" y="4796157"/>
            <a:ext cx="1988024" cy="1323439"/>
          </a:xfrm>
          <a:prstGeom prst="rect">
            <a:avLst/>
          </a:prstGeom>
          <a:noFill/>
          <a:ln w="57150">
            <a:solidFill>
              <a:schemeClr val="accent1">
                <a:lumMod val="75000"/>
              </a:schemeClr>
            </a:solidFill>
          </a:ln>
        </p:spPr>
        <p:txBody>
          <a:bodyPr wrap="square" rtlCol="0">
            <a:spAutoFit/>
          </a:bodyPr>
          <a:lstStyle/>
          <a:p>
            <a:pPr algn="ctr"/>
            <a:endParaRPr lang="en-AU" sz="2000" dirty="0">
              <a:latin typeface="+mj-lt"/>
            </a:endParaRPr>
          </a:p>
          <a:p>
            <a:pPr algn="ctr"/>
            <a:endParaRPr lang="en-AU" sz="2000" dirty="0">
              <a:latin typeface="+mj-lt"/>
            </a:endParaRPr>
          </a:p>
          <a:p>
            <a:pPr algn="ctr"/>
            <a:endParaRPr lang="en-AU" sz="2000" dirty="0">
              <a:latin typeface="+mj-lt"/>
            </a:endParaRPr>
          </a:p>
          <a:p>
            <a:pPr algn="ctr"/>
            <a:r>
              <a:rPr lang="en-AU" sz="2000" dirty="0">
                <a:latin typeface="+mj-lt"/>
              </a:rPr>
              <a:t>Afrikaans/French</a:t>
            </a:r>
          </a:p>
        </p:txBody>
      </p:sp>
      <p:sp>
        <p:nvSpPr>
          <p:cNvPr id="5" name="Frame 4">
            <a:extLst>
              <a:ext uri="{FF2B5EF4-FFF2-40B4-BE49-F238E27FC236}">
                <a16:creationId xmlns:a16="http://schemas.microsoft.com/office/drawing/2014/main" id="{2F39B71B-EFC9-2526-9519-80A6D59DFE6D}"/>
              </a:ext>
            </a:extLst>
          </p:cNvPr>
          <p:cNvSpPr/>
          <p:nvPr/>
        </p:nvSpPr>
        <p:spPr>
          <a:xfrm>
            <a:off x="360894" y="700310"/>
            <a:ext cx="11470212" cy="5872882"/>
          </a:xfrm>
          <a:prstGeom prst="frame">
            <a:avLst>
              <a:gd name="adj1" fmla="val 2654"/>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6" name="Title 1">
            <a:extLst>
              <a:ext uri="{FF2B5EF4-FFF2-40B4-BE49-F238E27FC236}">
                <a16:creationId xmlns:a16="http://schemas.microsoft.com/office/drawing/2014/main" id="{C14B4DDF-CB9F-98EE-0323-42A844AB89D2}"/>
              </a:ext>
            </a:extLst>
          </p:cNvPr>
          <p:cNvSpPr txBox="1">
            <a:spLocks/>
          </p:cNvSpPr>
          <p:nvPr/>
        </p:nvSpPr>
        <p:spPr>
          <a:xfrm>
            <a:off x="1672281" y="341305"/>
            <a:ext cx="8847438" cy="843266"/>
          </a:xfrm>
          <a:prstGeom prst="rect">
            <a:avLst/>
          </a:prstGeom>
          <a:solidFill>
            <a:schemeClr val="accent1">
              <a:lumMod val="75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AU" dirty="0">
                <a:solidFill>
                  <a:schemeClr val="bg1"/>
                </a:solidFill>
              </a:rPr>
              <a:t>Subjects Offered at Bishops</a:t>
            </a:r>
          </a:p>
        </p:txBody>
      </p:sp>
      <p:pic>
        <p:nvPicPr>
          <p:cNvPr id="19" name="Picture 4" descr="MyBishopsLife - College">
            <a:extLst>
              <a:ext uri="{FF2B5EF4-FFF2-40B4-BE49-F238E27FC236}">
                <a16:creationId xmlns:a16="http://schemas.microsoft.com/office/drawing/2014/main" id="{3A5139D5-DC98-3E9A-C87A-E888D5F0288A}"/>
              </a:ext>
            </a:extLst>
          </p:cNvPr>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195973" y="6124681"/>
            <a:ext cx="550253" cy="687816"/>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Feather pen with old paper line icon. History or ancient concept. Writing on a parchment scroll with feather quill. Signing a document with ink pen. Manuscript. Vector illustration, flat, clip art. scroll and ink stock illustrations">
            <a:extLst>
              <a:ext uri="{FF2B5EF4-FFF2-40B4-BE49-F238E27FC236}">
                <a16:creationId xmlns:a16="http://schemas.microsoft.com/office/drawing/2014/main" id="{3BB5620D-962A-25CF-6B1F-3EB18936783F}"/>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l="15165" t="22508" r="20041" b="22507"/>
          <a:stretch/>
        </p:blipFill>
        <p:spPr bwMode="auto">
          <a:xfrm>
            <a:off x="9714881" y="1401511"/>
            <a:ext cx="1366859" cy="1159934"/>
          </a:xfrm>
          <a:prstGeom prst="rect">
            <a:avLst/>
          </a:prstGeom>
          <a:noFill/>
          <a:extLst>
            <a:ext uri="{909E8E84-426E-40DD-AFC4-6F175D3DCCD1}">
              <a14:hiddenFill xmlns:a14="http://schemas.microsoft.com/office/drawing/2010/main">
                <a:solidFill>
                  <a:srgbClr val="FFFFFF"/>
                </a:solidFill>
              </a14:hiddenFill>
            </a:ext>
          </a:extLst>
        </p:spPr>
      </p:pic>
      <p:sp>
        <p:nvSpPr>
          <p:cNvPr id="21" name="TextBox 20">
            <a:extLst>
              <a:ext uri="{FF2B5EF4-FFF2-40B4-BE49-F238E27FC236}">
                <a16:creationId xmlns:a16="http://schemas.microsoft.com/office/drawing/2014/main" id="{E808A573-8B7C-09F0-5AFB-874EA87C51AB}"/>
              </a:ext>
            </a:extLst>
          </p:cNvPr>
          <p:cNvSpPr txBox="1"/>
          <p:nvPr/>
        </p:nvSpPr>
        <p:spPr>
          <a:xfrm>
            <a:off x="9563547" y="1319758"/>
            <a:ext cx="1683978" cy="1631216"/>
          </a:xfrm>
          <a:prstGeom prst="rect">
            <a:avLst/>
          </a:prstGeom>
          <a:noFill/>
          <a:ln w="57150">
            <a:solidFill>
              <a:schemeClr val="accent1">
                <a:lumMod val="75000"/>
              </a:schemeClr>
            </a:solidFill>
          </a:ln>
        </p:spPr>
        <p:txBody>
          <a:bodyPr wrap="square" rtlCol="0">
            <a:spAutoFit/>
          </a:bodyPr>
          <a:lstStyle/>
          <a:p>
            <a:pPr algn="ctr"/>
            <a:endParaRPr lang="en-AU" sz="2000" dirty="0">
              <a:latin typeface="+mj-lt"/>
            </a:endParaRPr>
          </a:p>
          <a:p>
            <a:pPr algn="ctr"/>
            <a:endParaRPr lang="en-AU" sz="2000" dirty="0">
              <a:latin typeface="+mj-lt"/>
            </a:endParaRPr>
          </a:p>
          <a:p>
            <a:pPr algn="ctr"/>
            <a:endParaRPr lang="en-AU" sz="2000" dirty="0">
              <a:latin typeface="+mj-lt"/>
            </a:endParaRPr>
          </a:p>
          <a:p>
            <a:pPr algn="ctr"/>
            <a:endParaRPr lang="en-AU" sz="2000" dirty="0">
              <a:latin typeface="+mj-lt"/>
            </a:endParaRPr>
          </a:p>
          <a:p>
            <a:pPr algn="ctr"/>
            <a:r>
              <a:rPr lang="en-AU" sz="2000" dirty="0">
                <a:latin typeface="+mj-lt"/>
              </a:rPr>
              <a:t>History</a:t>
            </a:r>
          </a:p>
        </p:txBody>
      </p:sp>
    </p:spTree>
    <p:extLst>
      <p:ext uri="{BB962C8B-B14F-4D97-AF65-F5344CB8AC3E}">
        <p14:creationId xmlns:p14="http://schemas.microsoft.com/office/powerpoint/2010/main" val="51120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F8B4667-1D44-0406-847C-F32BCA12200E}"/>
              </a:ext>
            </a:extLst>
          </p:cNvPr>
          <p:cNvSpPr txBox="1"/>
          <p:nvPr/>
        </p:nvSpPr>
        <p:spPr>
          <a:xfrm>
            <a:off x="1134671" y="1543576"/>
            <a:ext cx="9922657" cy="2554545"/>
          </a:xfrm>
          <a:prstGeom prst="rect">
            <a:avLst/>
          </a:prstGeom>
          <a:noFill/>
        </p:spPr>
        <p:txBody>
          <a:bodyPr wrap="square" rtlCol="0">
            <a:spAutoFit/>
          </a:bodyPr>
          <a:lstStyle/>
          <a:p>
            <a:pPr algn="just" fontAlgn="base"/>
            <a:r>
              <a:rPr lang="en-ZA" sz="2000" dirty="0">
                <a:solidFill>
                  <a:srgbClr val="242424"/>
                </a:solidFill>
                <a:latin typeface="+mj-lt"/>
              </a:rPr>
              <a:t>Mathematics is a required subject at Bishops and an average of 80% or above in Grade 10 is required for acceptance into the programme. </a:t>
            </a:r>
          </a:p>
          <a:p>
            <a:pPr algn="just" fontAlgn="base"/>
            <a:endParaRPr lang="en-ZA" sz="2000" b="0" i="0" dirty="0">
              <a:solidFill>
                <a:srgbClr val="242424"/>
              </a:solidFill>
              <a:effectLst/>
              <a:latin typeface="+mj-lt"/>
            </a:endParaRPr>
          </a:p>
          <a:p>
            <a:pPr algn="just" fontAlgn="base"/>
            <a:r>
              <a:rPr lang="en-ZA" sz="2000" dirty="0">
                <a:solidFill>
                  <a:srgbClr val="242424"/>
                </a:solidFill>
                <a:latin typeface="+mj-lt"/>
              </a:rPr>
              <a:t>The Cambridge Mathematics syllabus not only develops a learner’s ability to work with mathematical information; but equips them with a set of transferrable skills such as logical and independent thinking, analysis of results and reflection on findings. These skills are not only applicable across a range of other school subjects but adequately prepare one for progression to higher education and future employment. </a:t>
            </a:r>
            <a:endParaRPr lang="en-ZA" sz="2000" b="0" i="0" dirty="0">
              <a:solidFill>
                <a:srgbClr val="242424"/>
              </a:solidFill>
              <a:effectLst/>
              <a:latin typeface="+mj-lt"/>
            </a:endParaRPr>
          </a:p>
        </p:txBody>
      </p:sp>
      <p:sp>
        <p:nvSpPr>
          <p:cNvPr id="5" name="Frame 4">
            <a:extLst>
              <a:ext uri="{FF2B5EF4-FFF2-40B4-BE49-F238E27FC236}">
                <a16:creationId xmlns:a16="http://schemas.microsoft.com/office/drawing/2014/main" id="{1CDD5636-1FBE-0606-E7FD-16619ED96127}"/>
              </a:ext>
            </a:extLst>
          </p:cNvPr>
          <p:cNvSpPr/>
          <p:nvPr/>
        </p:nvSpPr>
        <p:spPr>
          <a:xfrm>
            <a:off x="360894" y="700310"/>
            <a:ext cx="11470212" cy="5872882"/>
          </a:xfrm>
          <a:prstGeom prst="frame">
            <a:avLst>
              <a:gd name="adj1" fmla="val 2654"/>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2" name="Title 1">
            <a:extLst>
              <a:ext uri="{FF2B5EF4-FFF2-40B4-BE49-F238E27FC236}">
                <a16:creationId xmlns:a16="http://schemas.microsoft.com/office/drawing/2014/main" id="{40EFD34F-A609-81AD-4282-BB2636C85DCA}"/>
              </a:ext>
            </a:extLst>
          </p:cNvPr>
          <p:cNvSpPr>
            <a:spLocks noGrp="1"/>
          </p:cNvSpPr>
          <p:nvPr>
            <p:ph type="title"/>
          </p:nvPr>
        </p:nvSpPr>
        <p:spPr>
          <a:xfrm>
            <a:off x="1672281" y="341305"/>
            <a:ext cx="8847438" cy="843266"/>
          </a:xfrm>
          <a:solidFill>
            <a:schemeClr val="accent1">
              <a:lumMod val="75000"/>
            </a:schemeClr>
          </a:solidFill>
        </p:spPr>
        <p:txBody>
          <a:bodyPr/>
          <a:lstStyle/>
          <a:p>
            <a:pPr algn="ctr"/>
            <a:r>
              <a:rPr lang="en-AU" dirty="0">
                <a:solidFill>
                  <a:schemeClr val="bg1"/>
                </a:solidFill>
              </a:rPr>
              <a:t>Mathematics</a:t>
            </a:r>
          </a:p>
        </p:txBody>
      </p:sp>
      <p:pic>
        <p:nvPicPr>
          <p:cNvPr id="7" name="Picture 4" descr="MyBishopsLife - College">
            <a:extLst>
              <a:ext uri="{FF2B5EF4-FFF2-40B4-BE49-F238E27FC236}">
                <a16:creationId xmlns:a16="http://schemas.microsoft.com/office/drawing/2014/main" id="{B7CCBADF-40C1-3245-9055-3FDA73160DE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5973" y="6124681"/>
            <a:ext cx="550253" cy="68781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659AB2FC-BD4C-8E1C-6DB3-ABBC5ED23FD5}"/>
              </a:ext>
            </a:extLst>
          </p:cNvPr>
          <p:cNvSpPr txBox="1"/>
          <p:nvPr/>
        </p:nvSpPr>
        <p:spPr>
          <a:xfrm>
            <a:off x="1134671" y="4457126"/>
            <a:ext cx="7028743" cy="1631216"/>
          </a:xfrm>
          <a:prstGeom prst="rect">
            <a:avLst/>
          </a:prstGeom>
          <a:noFill/>
        </p:spPr>
        <p:txBody>
          <a:bodyPr wrap="square" rtlCol="0">
            <a:spAutoFit/>
          </a:bodyPr>
          <a:lstStyle/>
          <a:p>
            <a:pPr fontAlgn="base"/>
            <a:endParaRPr lang="en-ZA" sz="2000" dirty="0">
              <a:solidFill>
                <a:srgbClr val="000000"/>
              </a:solidFill>
              <a:latin typeface="+mj-lt"/>
            </a:endParaRPr>
          </a:p>
          <a:p>
            <a:pPr fontAlgn="base"/>
            <a:r>
              <a:rPr lang="en-ZA" sz="2000" b="0" i="0" dirty="0">
                <a:solidFill>
                  <a:srgbClr val="000000"/>
                </a:solidFill>
                <a:effectLst/>
                <a:latin typeface="+mj-lt"/>
              </a:rPr>
              <a:t>Link to syllabus: </a:t>
            </a:r>
            <a:r>
              <a:rPr lang="en-ZA" sz="2000" b="0" i="0" dirty="0">
                <a:solidFill>
                  <a:srgbClr val="000000"/>
                </a:solidFill>
                <a:effectLst/>
                <a:latin typeface="+mj-lt"/>
                <a:hlinkClick r:id="rId3"/>
              </a:rPr>
              <a:t>https://www.cambridgeinternational.org/programmes-and-qualifications/cambridge-international-as-and-a-level-mathematics-9709/</a:t>
            </a:r>
            <a:r>
              <a:rPr lang="en-ZA" sz="2000" b="0" i="0" dirty="0">
                <a:solidFill>
                  <a:srgbClr val="000000"/>
                </a:solidFill>
                <a:effectLst/>
                <a:latin typeface="+mj-lt"/>
              </a:rPr>
              <a:t> </a:t>
            </a:r>
            <a:endParaRPr lang="en-ZA" sz="2000" b="0" i="0" dirty="0">
              <a:solidFill>
                <a:srgbClr val="242424"/>
              </a:solidFill>
              <a:effectLst/>
              <a:latin typeface="+mj-lt"/>
            </a:endParaRPr>
          </a:p>
        </p:txBody>
      </p:sp>
      <p:pic>
        <p:nvPicPr>
          <p:cNvPr id="6" name="Picture 6" descr="mathematical statistical hypothesis test &quot;close up with selective focus of a part of a statistical hypotesis testing,mathematics,interesting for book-design,wrapping paper,backgrounds&quot; mathematics stock pictures, royalty-free photos &amp; images">
            <a:extLst>
              <a:ext uri="{FF2B5EF4-FFF2-40B4-BE49-F238E27FC236}">
                <a16:creationId xmlns:a16="http://schemas.microsoft.com/office/drawing/2014/main" id="{7C1B656C-28C2-36CB-CD9A-3D4F7C131E96}"/>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23661" t="21313" r="24579" b="26290"/>
          <a:stretch/>
        </p:blipFill>
        <p:spPr bwMode="auto">
          <a:xfrm>
            <a:off x="8984933" y="4462642"/>
            <a:ext cx="2462729" cy="16620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9738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F8B4667-1D44-0406-847C-F32BCA12200E}"/>
              </a:ext>
            </a:extLst>
          </p:cNvPr>
          <p:cNvSpPr txBox="1"/>
          <p:nvPr/>
        </p:nvSpPr>
        <p:spPr>
          <a:xfrm>
            <a:off x="959708" y="1543576"/>
            <a:ext cx="10487954" cy="2862322"/>
          </a:xfrm>
          <a:prstGeom prst="rect">
            <a:avLst/>
          </a:prstGeom>
          <a:noFill/>
        </p:spPr>
        <p:txBody>
          <a:bodyPr wrap="square" rtlCol="0">
            <a:spAutoFit/>
          </a:bodyPr>
          <a:lstStyle/>
          <a:p>
            <a:pPr algn="just" fontAlgn="base"/>
            <a:r>
              <a:rPr lang="en-ZA" b="0" i="0" dirty="0">
                <a:solidFill>
                  <a:srgbClr val="242424"/>
                </a:solidFill>
                <a:effectLst/>
                <a:latin typeface="+mj-lt"/>
              </a:rPr>
              <a:t>The Cambridge English syllabus aims to foster an appreciation of different forms of literatur</a:t>
            </a:r>
            <a:r>
              <a:rPr lang="en-ZA" dirty="0">
                <a:solidFill>
                  <a:srgbClr val="242424"/>
                </a:solidFill>
                <a:latin typeface="+mj-lt"/>
              </a:rPr>
              <a:t>e from different cultural settings. Learners are able to investigate writers’ choice of language, form and structure; developing an ability to form independent opinions about the content. </a:t>
            </a:r>
            <a:endParaRPr lang="en-ZA" b="0" i="0" dirty="0">
              <a:solidFill>
                <a:srgbClr val="242424"/>
              </a:solidFill>
              <a:effectLst/>
              <a:latin typeface="+mj-lt"/>
            </a:endParaRPr>
          </a:p>
          <a:p>
            <a:pPr algn="just" fontAlgn="base"/>
            <a:endParaRPr lang="en-ZA" dirty="0">
              <a:solidFill>
                <a:srgbClr val="242424"/>
              </a:solidFill>
              <a:latin typeface="+mj-lt"/>
            </a:endParaRPr>
          </a:p>
          <a:p>
            <a:pPr algn="just" fontAlgn="base"/>
            <a:r>
              <a:rPr lang="en-ZA" b="0" i="0" dirty="0">
                <a:solidFill>
                  <a:srgbClr val="242424"/>
                </a:solidFill>
                <a:effectLst/>
                <a:latin typeface="+mj-lt"/>
              </a:rPr>
              <a:t>Teaching the Cambridge curriculum is rewarding for educators as it cultivates critical thinking and meta-cognitive responses in pupils. The syllabus encourages students to analyse, evaluate, and synthesise information independently, honing skills essential for academic success and beyond. This pedagogical approach not only extends pupils intellectually, but also empowers them with the ability to navigate complex challenges, fostering a deeper connection to the learning process. It also instils a lifelong love for learning, creating a fulfilling and intellectually stimulating teaching experience.</a:t>
            </a:r>
          </a:p>
        </p:txBody>
      </p:sp>
      <p:sp>
        <p:nvSpPr>
          <p:cNvPr id="5" name="Frame 4">
            <a:extLst>
              <a:ext uri="{FF2B5EF4-FFF2-40B4-BE49-F238E27FC236}">
                <a16:creationId xmlns:a16="http://schemas.microsoft.com/office/drawing/2014/main" id="{1CDD5636-1FBE-0606-E7FD-16619ED96127}"/>
              </a:ext>
            </a:extLst>
          </p:cNvPr>
          <p:cNvSpPr/>
          <p:nvPr/>
        </p:nvSpPr>
        <p:spPr>
          <a:xfrm>
            <a:off x="360894" y="700310"/>
            <a:ext cx="11470212" cy="5872882"/>
          </a:xfrm>
          <a:prstGeom prst="frame">
            <a:avLst>
              <a:gd name="adj1" fmla="val 2654"/>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2" name="Title 1">
            <a:extLst>
              <a:ext uri="{FF2B5EF4-FFF2-40B4-BE49-F238E27FC236}">
                <a16:creationId xmlns:a16="http://schemas.microsoft.com/office/drawing/2014/main" id="{40EFD34F-A609-81AD-4282-BB2636C85DCA}"/>
              </a:ext>
            </a:extLst>
          </p:cNvPr>
          <p:cNvSpPr>
            <a:spLocks noGrp="1"/>
          </p:cNvSpPr>
          <p:nvPr>
            <p:ph type="title"/>
          </p:nvPr>
        </p:nvSpPr>
        <p:spPr>
          <a:xfrm>
            <a:off x="1672281" y="341305"/>
            <a:ext cx="8847438" cy="843266"/>
          </a:xfrm>
          <a:solidFill>
            <a:schemeClr val="accent1">
              <a:lumMod val="75000"/>
            </a:schemeClr>
          </a:solidFill>
        </p:spPr>
        <p:txBody>
          <a:bodyPr/>
          <a:lstStyle/>
          <a:p>
            <a:pPr algn="ctr"/>
            <a:r>
              <a:rPr lang="en-AU" dirty="0">
                <a:solidFill>
                  <a:schemeClr val="bg1"/>
                </a:solidFill>
              </a:rPr>
              <a:t>English Language and Literature</a:t>
            </a:r>
          </a:p>
        </p:txBody>
      </p:sp>
      <p:pic>
        <p:nvPicPr>
          <p:cNvPr id="6" name="Picture 5" descr="open book line art open notebook pages flapping line art book stock illustrations">
            <a:extLst>
              <a:ext uri="{FF2B5EF4-FFF2-40B4-BE49-F238E27FC236}">
                <a16:creationId xmlns:a16="http://schemas.microsoft.com/office/drawing/2014/main" id="{733FF84E-D92D-4E1F-CEC3-C351A221E7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1663" y="4033942"/>
            <a:ext cx="2652517" cy="212374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MyBishopsLife - College">
            <a:extLst>
              <a:ext uri="{FF2B5EF4-FFF2-40B4-BE49-F238E27FC236}">
                <a16:creationId xmlns:a16="http://schemas.microsoft.com/office/drawing/2014/main" id="{B7CCBADF-40C1-3245-9055-3FDA73160DE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95973" y="6124681"/>
            <a:ext cx="550253" cy="68781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659AB2FC-BD4C-8E1C-6DB3-ABBC5ED23FD5}"/>
              </a:ext>
            </a:extLst>
          </p:cNvPr>
          <p:cNvSpPr txBox="1"/>
          <p:nvPr/>
        </p:nvSpPr>
        <p:spPr>
          <a:xfrm>
            <a:off x="956907" y="4495651"/>
            <a:ext cx="7028743" cy="1200329"/>
          </a:xfrm>
          <a:prstGeom prst="rect">
            <a:avLst/>
          </a:prstGeom>
          <a:noFill/>
        </p:spPr>
        <p:txBody>
          <a:bodyPr wrap="square" rtlCol="0">
            <a:spAutoFit/>
          </a:bodyPr>
          <a:lstStyle/>
          <a:p>
            <a:pPr fontAlgn="base"/>
            <a:endParaRPr lang="en-ZA" dirty="0">
              <a:solidFill>
                <a:srgbClr val="000000"/>
              </a:solidFill>
              <a:latin typeface="+mj-lt"/>
            </a:endParaRPr>
          </a:p>
          <a:p>
            <a:pPr fontAlgn="base"/>
            <a:r>
              <a:rPr lang="en-ZA" b="0" i="0" dirty="0">
                <a:solidFill>
                  <a:srgbClr val="000000"/>
                </a:solidFill>
                <a:effectLst/>
                <a:latin typeface="+mj-lt"/>
              </a:rPr>
              <a:t>Link to syllabus: </a:t>
            </a:r>
            <a:r>
              <a:rPr lang="en-ZA" b="0" i="0" dirty="0">
                <a:solidFill>
                  <a:srgbClr val="000000"/>
                </a:solidFill>
                <a:effectLst/>
                <a:latin typeface="+mj-lt"/>
                <a:hlinkClick r:id="rId4"/>
              </a:rPr>
              <a:t>https://www.cambridgeinternational.org/programmes-and-qualifications/cambridge-international-as-and-a-level-english-language-and-literature-as-level-only-8695/</a:t>
            </a:r>
            <a:r>
              <a:rPr lang="en-ZA" b="0" i="0" dirty="0">
                <a:solidFill>
                  <a:srgbClr val="000000"/>
                </a:solidFill>
                <a:effectLst/>
                <a:latin typeface="+mj-lt"/>
              </a:rPr>
              <a:t> </a:t>
            </a:r>
            <a:endParaRPr lang="en-ZA" b="0" i="0" dirty="0">
              <a:solidFill>
                <a:srgbClr val="242424"/>
              </a:solidFill>
              <a:effectLst/>
              <a:latin typeface="+mj-lt"/>
            </a:endParaRPr>
          </a:p>
        </p:txBody>
      </p:sp>
    </p:spTree>
    <p:extLst>
      <p:ext uri="{BB962C8B-B14F-4D97-AF65-F5344CB8AC3E}">
        <p14:creationId xmlns:p14="http://schemas.microsoft.com/office/powerpoint/2010/main" val="2221028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ame 4">
            <a:extLst>
              <a:ext uri="{FF2B5EF4-FFF2-40B4-BE49-F238E27FC236}">
                <a16:creationId xmlns:a16="http://schemas.microsoft.com/office/drawing/2014/main" id="{1CDD5636-1FBE-0606-E7FD-16619ED96127}"/>
              </a:ext>
            </a:extLst>
          </p:cNvPr>
          <p:cNvSpPr/>
          <p:nvPr/>
        </p:nvSpPr>
        <p:spPr>
          <a:xfrm>
            <a:off x="360894" y="700310"/>
            <a:ext cx="11470212" cy="5872882"/>
          </a:xfrm>
          <a:prstGeom prst="frame">
            <a:avLst>
              <a:gd name="adj1" fmla="val 2654"/>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2" name="Title 1">
            <a:extLst>
              <a:ext uri="{FF2B5EF4-FFF2-40B4-BE49-F238E27FC236}">
                <a16:creationId xmlns:a16="http://schemas.microsoft.com/office/drawing/2014/main" id="{40EFD34F-A609-81AD-4282-BB2636C85DCA}"/>
              </a:ext>
            </a:extLst>
          </p:cNvPr>
          <p:cNvSpPr>
            <a:spLocks noGrp="1"/>
          </p:cNvSpPr>
          <p:nvPr>
            <p:ph type="title"/>
          </p:nvPr>
        </p:nvSpPr>
        <p:spPr>
          <a:xfrm>
            <a:off x="1672281" y="341305"/>
            <a:ext cx="8847438" cy="843266"/>
          </a:xfrm>
          <a:solidFill>
            <a:schemeClr val="accent1">
              <a:lumMod val="75000"/>
            </a:schemeClr>
          </a:solidFill>
        </p:spPr>
        <p:txBody>
          <a:bodyPr/>
          <a:lstStyle/>
          <a:p>
            <a:pPr algn="ctr"/>
            <a:r>
              <a:rPr lang="en-AU" dirty="0">
                <a:solidFill>
                  <a:schemeClr val="bg1"/>
                </a:solidFill>
              </a:rPr>
              <a:t>French and Afrikaans</a:t>
            </a:r>
          </a:p>
        </p:txBody>
      </p:sp>
      <p:pic>
        <p:nvPicPr>
          <p:cNvPr id="7" name="Picture 4" descr="MyBishopsLife - College">
            <a:extLst>
              <a:ext uri="{FF2B5EF4-FFF2-40B4-BE49-F238E27FC236}">
                <a16:creationId xmlns:a16="http://schemas.microsoft.com/office/drawing/2014/main" id="{B7CCBADF-40C1-3245-9055-3FDA73160DE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5973" y="6124681"/>
            <a:ext cx="550253" cy="68781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659AB2FC-BD4C-8E1C-6DB3-ABBC5ED23FD5}"/>
              </a:ext>
            </a:extLst>
          </p:cNvPr>
          <p:cNvSpPr txBox="1"/>
          <p:nvPr/>
        </p:nvSpPr>
        <p:spPr>
          <a:xfrm>
            <a:off x="852023" y="4276647"/>
            <a:ext cx="7474574" cy="1938992"/>
          </a:xfrm>
          <a:prstGeom prst="rect">
            <a:avLst/>
          </a:prstGeom>
          <a:noFill/>
        </p:spPr>
        <p:txBody>
          <a:bodyPr wrap="square" rtlCol="0">
            <a:spAutoFit/>
          </a:bodyPr>
          <a:lstStyle/>
          <a:p>
            <a:pPr fontAlgn="base"/>
            <a:r>
              <a:rPr lang="en-ZA" sz="2000" b="0" i="0" dirty="0">
                <a:solidFill>
                  <a:srgbClr val="000000"/>
                </a:solidFill>
                <a:effectLst/>
                <a:latin typeface="+mj-lt"/>
              </a:rPr>
              <a:t>Link to French syllabus: </a:t>
            </a:r>
            <a:r>
              <a:rPr lang="en-ZA" sz="2000" b="0" i="0" dirty="0">
                <a:solidFill>
                  <a:srgbClr val="000000"/>
                </a:solidFill>
                <a:effectLst/>
                <a:latin typeface="+mj-lt"/>
                <a:hlinkClick r:id="rId3"/>
              </a:rPr>
              <a:t>https://www.cambridgeinternational.org/programmes-and-qualifications/cambridge-igcse-french-foreign-language-0520/</a:t>
            </a:r>
            <a:r>
              <a:rPr lang="en-ZA" sz="2000" b="0" i="0" dirty="0">
                <a:solidFill>
                  <a:srgbClr val="000000"/>
                </a:solidFill>
                <a:effectLst/>
                <a:latin typeface="+mj-lt"/>
              </a:rPr>
              <a:t> </a:t>
            </a:r>
          </a:p>
          <a:p>
            <a:pPr fontAlgn="base"/>
            <a:r>
              <a:rPr lang="en-ZA" sz="2000" dirty="0">
                <a:solidFill>
                  <a:srgbClr val="000000"/>
                </a:solidFill>
                <a:latin typeface="+mj-lt"/>
              </a:rPr>
              <a:t>Link to Afrikaans syllabus: </a:t>
            </a:r>
            <a:r>
              <a:rPr lang="en-ZA" sz="2000" dirty="0">
                <a:solidFill>
                  <a:srgbClr val="000000"/>
                </a:solidFill>
                <a:latin typeface="+mj-lt"/>
                <a:hlinkClick r:id="rId4"/>
              </a:rPr>
              <a:t>https://www.cambridgeinternational.org/programmes-and-qualifications/cambridge-igcse-afrikaans-second-language-0548/</a:t>
            </a:r>
            <a:r>
              <a:rPr lang="en-ZA" sz="2000" dirty="0">
                <a:solidFill>
                  <a:srgbClr val="000000"/>
                </a:solidFill>
                <a:latin typeface="+mj-lt"/>
              </a:rPr>
              <a:t> </a:t>
            </a:r>
            <a:endParaRPr lang="en-ZA" sz="2000" b="0" i="0" dirty="0">
              <a:solidFill>
                <a:srgbClr val="242424"/>
              </a:solidFill>
              <a:effectLst/>
              <a:latin typeface="+mj-lt"/>
            </a:endParaRPr>
          </a:p>
        </p:txBody>
      </p:sp>
      <p:pic>
        <p:nvPicPr>
          <p:cNvPr id="3" name="Picture 4" descr="Language Learning Line Icon Language Learning Line Icon translate stock illustrations">
            <a:extLst>
              <a:ext uri="{FF2B5EF4-FFF2-40B4-BE49-F238E27FC236}">
                <a16:creationId xmlns:a16="http://schemas.microsoft.com/office/drawing/2014/main" id="{5B1A7F2F-4ACF-C78E-B8B5-4A647E2BBF8D}"/>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17746" t="17301" r="15915" b="16360"/>
          <a:stretch/>
        </p:blipFill>
        <p:spPr bwMode="auto">
          <a:xfrm>
            <a:off x="9616357" y="4495651"/>
            <a:ext cx="1618736" cy="161873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1ADE413C-73D7-864B-FA81-FEDA12EE1648}"/>
              </a:ext>
            </a:extLst>
          </p:cNvPr>
          <p:cNvSpPr txBox="1"/>
          <p:nvPr/>
        </p:nvSpPr>
        <p:spPr>
          <a:xfrm>
            <a:off x="852023" y="1543576"/>
            <a:ext cx="10487954" cy="2554545"/>
          </a:xfrm>
          <a:prstGeom prst="rect">
            <a:avLst/>
          </a:prstGeom>
          <a:noFill/>
        </p:spPr>
        <p:txBody>
          <a:bodyPr wrap="square" rtlCol="0">
            <a:spAutoFit/>
          </a:bodyPr>
          <a:lstStyle/>
          <a:p>
            <a:pPr algn="just" fontAlgn="base"/>
            <a:r>
              <a:rPr lang="en-ZA" sz="2000" dirty="0">
                <a:solidFill>
                  <a:srgbClr val="242424"/>
                </a:solidFill>
                <a:latin typeface="+mj-lt"/>
              </a:rPr>
              <a:t>The study of a foreign language at high school is a requirement for many universities across the world. At Bishops we offer both French and Afrikaans at IGCSE level (Grade 10 equivalent). </a:t>
            </a:r>
          </a:p>
          <a:p>
            <a:pPr algn="just" fontAlgn="base"/>
            <a:endParaRPr lang="en-ZA" sz="2000" dirty="0">
              <a:solidFill>
                <a:srgbClr val="242424"/>
              </a:solidFill>
              <a:latin typeface="+mj-lt"/>
            </a:endParaRPr>
          </a:p>
          <a:p>
            <a:pPr algn="just" fontAlgn="base"/>
            <a:r>
              <a:rPr lang="en-ZA" sz="2000" dirty="0">
                <a:solidFill>
                  <a:srgbClr val="242424"/>
                </a:solidFill>
                <a:latin typeface="+mj-lt"/>
              </a:rPr>
              <a:t>The IGCSE Afrikaans course qualifies boys for matric exemption, meeting the requirements for entry into South African universities. </a:t>
            </a:r>
          </a:p>
          <a:p>
            <a:pPr algn="just" fontAlgn="base"/>
            <a:endParaRPr lang="en-ZA" sz="2000" dirty="0">
              <a:solidFill>
                <a:srgbClr val="242424"/>
              </a:solidFill>
              <a:latin typeface="+mj-lt"/>
            </a:endParaRPr>
          </a:p>
          <a:p>
            <a:pPr algn="just" fontAlgn="base"/>
            <a:r>
              <a:rPr lang="en-ZA" sz="2000" dirty="0">
                <a:solidFill>
                  <a:srgbClr val="242424"/>
                </a:solidFill>
                <a:latin typeface="+mj-lt"/>
              </a:rPr>
              <a:t>For those interested in other languages, or those looking to study overseas, the IGCSE French course is a great alternative second language that is also offered by the school. </a:t>
            </a:r>
            <a:endParaRPr lang="en-ZA" sz="2000" b="0" i="0" dirty="0">
              <a:solidFill>
                <a:srgbClr val="242424"/>
              </a:solidFill>
              <a:effectLst/>
              <a:latin typeface="+mj-lt"/>
            </a:endParaRPr>
          </a:p>
        </p:txBody>
      </p:sp>
    </p:spTree>
    <p:extLst>
      <p:ext uri="{BB962C8B-B14F-4D97-AF65-F5344CB8AC3E}">
        <p14:creationId xmlns:p14="http://schemas.microsoft.com/office/powerpoint/2010/main" val="4081700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F8B4667-1D44-0406-847C-F32BCA12200E}"/>
              </a:ext>
            </a:extLst>
          </p:cNvPr>
          <p:cNvSpPr txBox="1"/>
          <p:nvPr/>
        </p:nvSpPr>
        <p:spPr>
          <a:xfrm>
            <a:off x="1432354" y="1737185"/>
            <a:ext cx="9327292" cy="1938992"/>
          </a:xfrm>
          <a:prstGeom prst="rect">
            <a:avLst/>
          </a:prstGeom>
          <a:noFill/>
        </p:spPr>
        <p:txBody>
          <a:bodyPr wrap="square" rtlCol="0">
            <a:spAutoFit/>
          </a:bodyPr>
          <a:lstStyle/>
          <a:p>
            <a:pPr algn="just" fontAlgn="base"/>
            <a:r>
              <a:rPr lang="en-ZA" sz="2000" dirty="0">
                <a:solidFill>
                  <a:srgbClr val="242424"/>
                </a:solidFill>
                <a:latin typeface="+mj-lt"/>
              </a:rPr>
              <a:t>The Cambridge Economics syllabus covers a range of fundamental economic ideas, such as international trade, consequences of inflation and </a:t>
            </a:r>
            <a:r>
              <a:rPr lang="en-ZA" sz="2000" dirty="0" err="1">
                <a:solidFill>
                  <a:srgbClr val="242424"/>
                </a:solidFill>
                <a:latin typeface="+mj-lt"/>
              </a:rPr>
              <a:t>marcoeconomic</a:t>
            </a:r>
            <a:r>
              <a:rPr lang="en-ZA" sz="2000" dirty="0">
                <a:solidFill>
                  <a:srgbClr val="242424"/>
                </a:solidFill>
                <a:latin typeface="+mj-lt"/>
              </a:rPr>
              <a:t> theory and policy. Although the content shows similarity with other curricula, the true benefit of the course lies in the assessment style. The examination questioning makes use of unfamiliar situations to which application-based knowledge and critical thinking must be applied. Development of such mental acuity is instrumental in cultivating independent thinking.</a:t>
            </a:r>
            <a:endParaRPr lang="en-ZA" sz="2000" b="0" i="0" dirty="0">
              <a:solidFill>
                <a:srgbClr val="242424"/>
              </a:solidFill>
              <a:effectLst/>
              <a:latin typeface="+mj-lt"/>
            </a:endParaRPr>
          </a:p>
        </p:txBody>
      </p:sp>
      <p:sp>
        <p:nvSpPr>
          <p:cNvPr id="5" name="Frame 4">
            <a:extLst>
              <a:ext uri="{FF2B5EF4-FFF2-40B4-BE49-F238E27FC236}">
                <a16:creationId xmlns:a16="http://schemas.microsoft.com/office/drawing/2014/main" id="{1CDD5636-1FBE-0606-E7FD-16619ED96127}"/>
              </a:ext>
            </a:extLst>
          </p:cNvPr>
          <p:cNvSpPr/>
          <p:nvPr/>
        </p:nvSpPr>
        <p:spPr>
          <a:xfrm>
            <a:off x="360894" y="700310"/>
            <a:ext cx="11470212" cy="5872882"/>
          </a:xfrm>
          <a:prstGeom prst="frame">
            <a:avLst>
              <a:gd name="adj1" fmla="val 2654"/>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2" name="Title 1">
            <a:extLst>
              <a:ext uri="{FF2B5EF4-FFF2-40B4-BE49-F238E27FC236}">
                <a16:creationId xmlns:a16="http://schemas.microsoft.com/office/drawing/2014/main" id="{40EFD34F-A609-81AD-4282-BB2636C85DCA}"/>
              </a:ext>
            </a:extLst>
          </p:cNvPr>
          <p:cNvSpPr>
            <a:spLocks noGrp="1"/>
          </p:cNvSpPr>
          <p:nvPr>
            <p:ph type="title"/>
          </p:nvPr>
        </p:nvSpPr>
        <p:spPr>
          <a:xfrm>
            <a:off x="1672281" y="341305"/>
            <a:ext cx="8847438" cy="843266"/>
          </a:xfrm>
          <a:solidFill>
            <a:schemeClr val="accent1">
              <a:lumMod val="75000"/>
            </a:schemeClr>
          </a:solidFill>
        </p:spPr>
        <p:txBody>
          <a:bodyPr/>
          <a:lstStyle/>
          <a:p>
            <a:pPr algn="ctr"/>
            <a:r>
              <a:rPr lang="en-AU" dirty="0">
                <a:solidFill>
                  <a:schemeClr val="bg1"/>
                </a:solidFill>
              </a:rPr>
              <a:t>Economics</a:t>
            </a:r>
          </a:p>
        </p:txBody>
      </p:sp>
      <p:pic>
        <p:nvPicPr>
          <p:cNvPr id="7" name="Picture 4" descr="MyBishopsLife - College">
            <a:extLst>
              <a:ext uri="{FF2B5EF4-FFF2-40B4-BE49-F238E27FC236}">
                <a16:creationId xmlns:a16="http://schemas.microsoft.com/office/drawing/2014/main" id="{B7CCBADF-40C1-3245-9055-3FDA73160DE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5973" y="6124681"/>
            <a:ext cx="550253" cy="68781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659AB2FC-BD4C-8E1C-6DB3-ABBC5ED23FD5}"/>
              </a:ext>
            </a:extLst>
          </p:cNvPr>
          <p:cNvSpPr txBox="1"/>
          <p:nvPr/>
        </p:nvSpPr>
        <p:spPr>
          <a:xfrm>
            <a:off x="1428833" y="4515016"/>
            <a:ext cx="7440333" cy="1323439"/>
          </a:xfrm>
          <a:prstGeom prst="rect">
            <a:avLst/>
          </a:prstGeom>
          <a:noFill/>
        </p:spPr>
        <p:txBody>
          <a:bodyPr wrap="square" rtlCol="0">
            <a:spAutoFit/>
          </a:bodyPr>
          <a:lstStyle/>
          <a:p>
            <a:pPr fontAlgn="base"/>
            <a:endParaRPr lang="en-ZA" sz="2000" dirty="0">
              <a:solidFill>
                <a:srgbClr val="000000"/>
              </a:solidFill>
              <a:latin typeface="+mj-lt"/>
            </a:endParaRPr>
          </a:p>
          <a:p>
            <a:pPr fontAlgn="base"/>
            <a:r>
              <a:rPr lang="en-ZA" sz="2000" b="0" i="0" dirty="0">
                <a:solidFill>
                  <a:srgbClr val="000000"/>
                </a:solidFill>
                <a:effectLst/>
                <a:latin typeface="+mj-lt"/>
              </a:rPr>
              <a:t>Link to syllabus: </a:t>
            </a:r>
            <a:r>
              <a:rPr lang="en-ZA" sz="2000" b="0" i="0" dirty="0">
                <a:solidFill>
                  <a:srgbClr val="000000"/>
                </a:solidFill>
                <a:effectLst/>
                <a:latin typeface="+mj-lt"/>
                <a:hlinkClick r:id="rId3"/>
              </a:rPr>
              <a:t>https://www.cambridgeinternational.org/programmes-and-qualifications/cambridge-international-as-and-a-level-economics-9708/</a:t>
            </a:r>
            <a:r>
              <a:rPr lang="en-ZA" sz="2000" b="0" i="0" dirty="0">
                <a:solidFill>
                  <a:srgbClr val="000000"/>
                </a:solidFill>
                <a:effectLst/>
                <a:latin typeface="+mj-lt"/>
              </a:rPr>
              <a:t> </a:t>
            </a:r>
            <a:endParaRPr lang="en-ZA" sz="2000" b="0" i="0" dirty="0">
              <a:solidFill>
                <a:srgbClr val="242424"/>
              </a:solidFill>
              <a:effectLst/>
              <a:latin typeface="+mj-lt"/>
            </a:endParaRPr>
          </a:p>
        </p:txBody>
      </p:sp>
      <p:pic>
        <p:nvPicPr>
          <p:cNvPr id="3" name="Picture 14" descr="Money profit analytics thin line icon. Growth chart arrow, coins and dollar symbol, outline style pictogram on white background. Business sign for mobile concept and web design. Vector graphics.">
            <a:extLst>
              <a:ext uri="{FF2B5EF4-FFF2-40B4-BE49-F238E27FC236}">
                <a16:creationId xmlns:a16="http://schemas.microsoft.com/office/drawing/2014/main" id="{071F7F25-FA36-0E89-7DAE-F337DB6C3C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51773" y="4228792"/>
            <a:ext cx="1895889" cy="18958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0038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F8B4667-1D44-0406-847C-F32BCA12200E}"/>
              </a:ext>
            </a:extLst>
          </p:cNvPr>
          <p:cNvSpPr txBox="1"/>
          <p:nvPr/>
        </p:nvSpPr>
        <p:spPr>
          <a:xfrm>
            <a:off x="1350307" y="1710224"/>
            <a:ext cx="9491385" cy="2246769"/>
          </a:xfrm>
          <a:prstGeom prst="rect">
            <a:avLst/>
          </a:prstGeom>
          <a:noFill/>
        </p:spPr>
        <p:txBody>
          <a:bodyPr wrap="square" rtlCol="0">
            <a:spAutoFit/>
          </a:bodyPr>
          <a:lstStyle/>
          <a:p>
            <a:pPr algn="just" fontAlgn="base"/>
            <a:r>
              <a:rPr lang="en-ZA" sz="2000" dirty="0">
                <a:solidFill>
                  <a:srgbClr val="242424"/>
                </a:solidFill>
                <a:latin typeface="+mj-lt"/>
              </a:rPr>
              <a:t>The Cambridge Chemistry syllabus represent a broad, challenging and immersive curriculum, that provides excellent preparation for further studies in chemistry.  </a:t>
            </a:r>
          </a:p>
          <a:p>
            <a:pPr algn="just" fontAlgn="base"/>
            <a:endParaRPr lang="en-ZA" sz="2000" dirty="0">
              <a:solidFill>
                <a:srgbClr val="242424"/>
              </a:solidFill>
              <a:latin typeface="+mj-lt"/>
            </a:endParaRPr>
          </a:p>
          <a:p>
            <a:pPr algn="just" fontAlgn="base"/>
            <a:r>
              <a:rPr lang="en-ZA" sz="2000" dirty="0">
                <a:solidFill>
                  <a:srgbClr val="242424"/>
                </a:solidFill>
                <a:latin typeface="+mj-lt"/>
              </a:rPr>
              <a:t>The theoretical content is closely linked to the experimental component of the syllabus, granting learners invaluable insight into the real-world applications of chemistry. The practical aspect further encourages learners to consider method development, promoting critical thinking and careful consideration in experimental planning and preparation. </a:t>
            </a:r>
          </a:p>
        </p:txBody>
      </p:sp>
      <p:sp>
        <p:nvSpPr>
          <p:cNvPr id="5" name="Frame 4">
            <a:extLst>
              <a:ext uri="{FF2B5EF4-FFF2-40B4-BE49-F238E27FC236}">
                <a16:creationId xmlns:a16="http://schemas.microsoft.com/office/drawing/2014/main" id="{1CDD5636-1FBE-0606-E7FD-16619ED96127}"/>
              </a:ext>
            </a:extLst>
          </p:cNvPr>
          <p:cNvSpPr/>
          <p:nvPr/>
        </p:nvSpPr>
        <p:spPr>
          <a:xfrm>
            <a:off x="360894" y="700310"/>
            <a:ext cx="11470212" cy="5872882"/>
          </a:xfrm>
          <a:prstGeom prst="frame">
            <a:avLst>
              <a:gd name="adj1" fmla="val 2654"/>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2" name="Title 1">
            <a:extLst>
              <a:ext uri="{FF2B5EF4-FFF2-40B4-BE49-F238E27FC236}">
                <a16:creationId xmlns:a16="http://schemas.microsoft.com/office/drawing/2014/main" id="{40EFD34F-A609-81AD-4282-BB2636C85DCA}"/>
              </a:ext>
            </a:extLst>
          </p:cNvPr>
          <p:cNvSpPr>
            <a:spLocks noGrp="1"/>
          </p:cNvSpPr>
          <p:nvPr>
            <p:ph type="title"/>
          </p:nvPr>
        </p:nvSpPr>
        <p:spPr>
          <a:xfrm>
            <a:off x="1672281" y="341305"/>
            <a:ext cx="8847438" cy="843266"/>
          </a:xfrm>
          <a:solidFill>
            <a:schemeClr val="accent1">
              <a:lumMod val="75000"/>
            </a:schemeClr>
          </a:solidFill>
        </p:spPr>
        <p:txBody>
          <a:bodyPr/>
          <a:lstStyle/>
          <a:p>
            <a:pPr algn="ctr"/>
            <a:r>
              <a:rPr lang="en-AU" dirty="0">
                <a:solidFill>
                  <a:schemeClr val="bg1"/>
                </a:solidFill>
              </a:rPr>
              <a:t>Chemistry</a:t>
            </a:r>
          </a:p>
        </p:txBody>
      </p:sp>
      <p:pic>
        <p:nvPicPr>
          <p:cNvPr id="7" name="Picture 4" descr="MyBishopsLife - College">
            <a:extLst>
              <a:ext uri="{FF2B5EF4-FFF2-40B4-BE49-F238E27FC236}">
                <a16:creationId xmlns:a16="http://schemas.microsoft.com/office/drawing/2014/main" id="{B7CCBADF-40C1-3245-9055-3FDA73160DE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5973" y="6124681"/>
            <a:ext cx="550253" cy="68781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659AB2FC-BD4C-8E1C-6DB3-ABBC5ED23FD5}"/>
              </a:ext>
            </a:extLst>
          </p:cNvPr>
          <p:cNvSpPr txBox="1"/>
          <p:nvPr/>
        </p:nvSpPr>
        <p:spPr>
          <a:xfrm>
            <a:off x="1350307" y="4486056"/>
            <a:ext cx="7358264" cy="1323439"/>
          </a:xfrm>
          <a:prstGeom prst="rect">
            <a:avLst/>
          </a:prstGeom>
          <a:noFill/>
        </p:spPr>
        <p:txBody>
          <a:bodyPr wrap="square" rtlCol="0">
            <a:spAutoFit/>
          </a:bodyPr>
          <a:lstStyle/>
          <a:p>
            <a:pPr fontAlgn="base"/>
            <a:endParaRPr lang="en-ZA" sz="2000" dirty="0">
              <a:solidFill>
                <a:srgbClr val="000000"/>
              </a:solidFill>
              <a:latin typeface="+mj-lt"/>
            </a:endParaRPr>
          </a:p>
          <a:p>
            <a:pPr fontAlgn="base"/>
            <a:r>
              <a:rPr lang="en-ZA" sz="2000" b="0" i="0" dirty="0">
                <a:solidFill>
                  <a:srgbClr val="000000"/>
                </a:solidFill>
                <a:effectLst/>
                <a:latin typeface="+mj-lt"/>
              </a:rPr>
              <a:t>Link to syllabus: </a:t>
            </a:r>
            <a:r>
              <a:rPr lang="en-ZA" sz="2000" b="0" i="0" dirty="0">
                <a:solidFill>
                  <a:srgbClr val="000000"/>
                </a:solidFill>
                <a:effectLst/>
                <a:latin typeface="+mj-lt"/>
                <a:hlinkClick r:id="rId3"/>
              </a:rPr>
              <a:t>https://www.cambridgeinternational.org/programmes-and-qualifications/cambridge-international-as-and-a-level-chemistry-9701/</a:t>
            </a:r>
            <a:r>
              <a:rPr lang="en-ZA" sz="2000" b="0" i="0" dirty="0">
                <a:solidFill>
                  <a:srgbClr val="000000"/>
                </a:solidFill>
                <a:effectLst/>
                <a:latin typeface="+mj-lt"/>
              </a:rPr>
              <a:t> </a:t>
            </a:r>
            <a:endParaRPr lang="en-ZA" sz="2000" b="0" i="0" dirty="0">
              <a:solidFill>
                <a:srgbClr val="242424"/>
              </a:solidFill>
              <a:effectLst/>
              <a:latin typeface="+mj-lt"/>
            </a:endParaRPr>
          </a:p>
        </p:txBody>
      </p:sp>
      <p:pic>
        <p:nvPicPr>
          <p:cNvPr id="3" name="Picture 10" descr="Chemistry pixel perfect linear icon. Science and medicine research. Biochemistry and pharmacology. Thin line customizable illustration. Contour symbol. Vector isolated outline drawing. Editable stroke Chemistry pixel perfect linear icon. Science and medicine research. Biochemistry and pharmacology. Thin line customizable illustration. Contour symbol. Vector isolated outline drawing. Editable stroke chemistry stock illustrations">
            <a:extLst>
              <a:ext uri="{FF2B5EF4-FFF2-40B4-BE49-F238E27FC236}">
                <a16:creationId xmlns:a16="http://schemas.microsoft.com/office/drawing/2014/main" id="{CF77ED49-943D-9A54-D783-332576D5BD23}"/>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9923" t="14397" r="21058" b="26144"/>
          <a:stretch/>
        </p:blipFill>
        <p:spPr bwMode="auto">
          <a:xfrm>
            <a:off x="9292639" y="3986588"/>
            <a:ext cx="2155023" cy="21711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5888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F8B4667-1D44-0406-847C-F32BCA12200E}"/>
              </a:ext>
            </a:extLst>
          </p:cNvPr>
          <p:cNvSpPr txBox="1"/>
          <p:nvPr/>
        </p:nvSpPr>
        <p:spPr>
          <a:xfrm>
            <a:off x="1249474" y="1543576"/>
            <a:ext cx="9693052" cy="2246769"/>
          </a:xfrm>
          <a:prstGeom prst="rect">
            <a:avLst/>
          </a:prstGeom>
          <a:noFill/>
        </p:spPr>
        <p:txBody>
          <a:bodyPr wrap="square" rtlCol="0">
            <a:spAutoFit/>
          </a:bodyPr>
          <a:lstStyle/>
          <a:p>
            <a:pPr algn="just" fontAlgn="base"/>
            <a:r>
              <a:rPr lang="en-ZA" sz="2000" dirty="0">
                <a:solidFill>
                  <a:srgbClr val="242424"/>
                </a:solidFill>
                <a:latin typeface="+mj-lt"/>
              </a:rPr>
              <a:t>The Cambridge Physics syllabus serves to promote the acquisition of knowledge and application of physics-based ideas in novel contexts. This encourages creative thinking and problem-solving skills that are easily transferrable to a wide variety of further study and career paths. </a:t>
            </a:r>
          </a:p>
          <a:p>
            <a:pPr algn="just" fontAlgn="base"/>
            <a:endParaRPr lang="en-ZA" sz="2000" b="0" i="0" dirty="0">
              <a:solidFill>
                <a:srgbClr val="242424"/>
              </a:solidFill>
              <a:effectLst/>
              <a:latin typeface="+mj-lt"/>
            </a:endParaRPr>
          </a:p>
          <a:p>
            <a:pPr algn="just" fontAlgn="base"/>
            <a:r>
              <a:rPr lang="en-ZA" sz="2000" b="0" i="0" dirty="0">
                <a:solidFill>
                  <a:srgbClr val="242424"/>
                </a:solidFill>
                <a:effectLst/>
                <a:latin typeface="+mj-lt"/>
              </a:rPr>
              <a:t>As with the other sciences, there is strong emphasis placed on the practical component of physics. This allows learners to develop experimental techniques and critical thinking skills. </a:t>
            </a:r>
          </a:p>
        </p:txBody>
      </p:sp>
      <p:sp>
        <p:nvSpPr>
          <p:cNvPr id="5" name="Frame 4">
            <a:extLst>
              <a:ext uri="{FF2B5EF4-FFF2-40B4-BE49-F238E27FC236}">
                <a16:creationId xmlns:a16="http://schemas.microsoft.com/office/drawing/2014/main" id="{1CDD5636-1FBE-0606-E7FD-16619ED96127}"/>
              </a:ext>
            </a:extLst>
          </p:cNvPr>
          <p:cNvSpPr/>
          <p:nvPr/>
        </p:nvSpPr>
        <p:spPr>
          <a:xfrm>
            <a:off x="360894" y="700310"/>
            <a:ext cx="11470212" cy="5872882"/>
          </a:xfrm>
          <a:prstGeom prst="frame">
            <a:avLst>
              <a:gd name="adj1" fmla="val 2654"/>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2" name="Title 1">
            <a:extLst>
              <a:ext uri="{FF2B5EF4-FFF2-40B4-BE49-F238E27FC236}">
                <a16:creationId xmlns:a16="http://schemas.microsoft.com/office/drawing/2014/main" id="{40EFD34F-A609-81AD-4282-BB2636C85DCA}"/>
              </a:ext>
            </a:extLst>
          </p:cNvPr>
          <p:cNvSpPr>
            <a:spLocks noGrp="1"/>
          </p:cNvSpPr>
          <p:nvPr>
            <p:ph type="title"/>
          </p:nvPr>
        </p:nvSpPr>
        <p:spPr>
          <a:xfrm>
            <a:off x="1672281" y="341305"/>
            <a:ext cx="8847438" cy="843266"/>
          </a:xfrm>
          <a:solidFill>
            <a:schemeClr val="accent1">
              <a:lumMod val="75000"/>
            </a:schemeClr>
          </a:solidFill>
        </p:spPr>
        <p:txBody>
          <a:bodyPr/>
          <a:lstStyle/>
          <a:p>
            <a:pPr algn="ctr"/>
            <a:r>
              <a:rPr lang="en-AU" dirty="0">
                <a:solidFill>
                  <a:schemeClr val="bg1"/>
                </a:solidFill>
              </a:rPr>
              <a:t>Physics</a:t>
            </a:r>
          </a:p>
        </p:txBody>
      </p:sp>
      <p:pic>
        <p:nvPicPr>
          <p:cNvPr id="7" name="Picture 4" descr="MyBishopsLife - College">
            <a:extLst>
              <a:ext uri="{FF2B5EF4-FFF2-40B4-BE49-F238E27FC236}">
                <a16:creationId xmlns:a16="http://schemas.microsoft.com/office/drawing/2014/main" id="{B7CCBADF-40C1-3245-9055-3FDA73160DE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5973" y="6124681"/>
            <a:ext cx="550253" cy="68781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659AB2FC-BD4C-8E1C-6DB3-ABBC5ED23FD5}"/>
              </a:ext>
            </a:extLst>
          </p:cNvPr>
          <p:cNvSpPr txBox="1"/>
          <p:nvPr/>
        </p:nvSpPr>
        <p:spPr>
          <a:xfrm>
            <a:off x="1249474" y="4347228"/>
            <a:ext cx="7127550" cy="1323439"/>
          </a:xfrm>
          <a:prstGeom prst="rect">
            <a:avLst/>
          </a:prstGeom>
          <a:noFill/>
        </p:spPr>
        <p:txBody>
          <a:bodyPr wrap="square" rtlCol="0">
            <a:spAutoFit/>
          </a:bodyPr>
          <a:lstStyle/>
          <a:p>
            <a:pPr fontAlgn="base"/>
            <a:endParaRPr lang="en-ZA" sz="2000" dirty="0">
              <a:solidFill>
                <a:srgbClr val="000000"/>
              </a:solidFill>
              <a:latin typeface="+mj-lt"/>
            </a:endParaRPr>
          </a:p>
          <a:p>
            <a:pPr fontAlgn="base"/>
            <a:r>
              <a:rPr lang="en-ZA" sz="2000" b="0" i="0" dirty="0">
                <a:solidFill>
                  <a:srgbClr val="000000"/>
                </a:solidFill>
                <a:effectLst/>
                <a:latin typeface="+mj-lt"/>
              </a:rPr>
              <a:t>Link to syllabus: </a:t>
            </a:r>
            <a:r>
              <a:rPr lang="en-ZA" sz="2000" b="0" i="0" dirty="0">
                <a:solidFill>
                  <a:srgbClr val="000000"/>
                </a:solidFill>
                <a:effectLst/>
                <a:latin typeface="+mj-lt"/>
                <a:hlinkClick r:id="rId3"/>
              </a:rPr>
              <a:t>https://www.cambridgeinternational.org/programmes-and-qualifications/cambridge-international-as-and-a-level-physics-9702/</a:t>
            </a:r>
            <a:r>
              <a:rPr lang="en-ZA" sz="2000" b="0" i="0" dirty="0">
                <a:solidFill>
                  <a:srgbClr val="000000"/>
                </a:solidFill>
                <a:effectLst/>
                <a:latin typeface="+mj-lt"/>
              </a:rPr>
              <a:t> </a:t>
            </a:r>
            <a:endParaRPr lang="en-ZA" sz="2000" b="0" i="0" dirty="0">
              <a:solidFill>
                <a:srgbClr val="242424"/>
              </a:solidFill>
              <a:effectLst/>
              <a:latin typeface="+mj-lt"/>
            </a:endParaRPr>
          </a:p>
        </p:txBody>
      </p:sp>
      <p:pic>
        <p:nvPicPr>
          <p:cNvPr id="3" name="Picture 2" descr="Hand drawn physics formulas Science knowledge education. Hand drawn physics formulas Science knowledge education vectors physics stock illustrations">
            <a:extLst>
              <a:ext uri="{FF2B5EF4-FFF2-40B4-BE49-F238E27FC236}">
                <a16:creationId xmlns:a16="http://schemas.microsoft.com/office/drawing/2014/main" id="{6F6F85EC-498F-4589-67BA-2D7061F01BE4}"/>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65318" t="45311" r="1938" b="5565"/>
          <a:stretch/>
        </p:blipFill>
        <p:spPr bwMode="auto">
          <a:xfrm>
            <a:off x="9378778" y="3893216"/>
            <a:ext cx="2068884" cy="22314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57474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1654</TotalTime>
  <Words>1223</Words>
  <Application>Microsoft Office PowerPoint</Application>
  <PresentationFormat>Widescreen</PresentationFormat>
  <Paragraphs>119</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Mathematics</vt:lpstr>
      <vt:lpstr>English Language and Literature</vt:lpstr>
      <vt:lpstr>French and Afrikaans</vt:lpstr>
      <vt:lpstr>Economics</vt:lpstr>
      <vt:lpstr>Chemistry</vt:lpstr>
      <vt:lpstr>Physics</vt:lpstr>
      <vt:lpstr>Biology</vt:lpstr>
      <vt:lpstr>Computer Science</vt:lpstr>
      <vt:lpstr>History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Whittaker</dc:creator>
  <cp:lastModifiedBy>Michelle Van Schalkwyk</cp:lastModifiedBy>
  <cp:revision>2</cp:revision>
  <dcterms:created xsi:type="dcterms:W3CDTF">2024-02-22T11:18:33Z</dcterms:created>
  <dcterms:modified xsi:type="dcterms:W3CDTF">2024-02-26T12:13:00Z</dcterms:modified>
</cp:coreProperties>
</file>